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media/image64.jpg" ContentType="image/jpg"/>
  <Override PartName="/ppt/media/image75.jpg" ContentType="image/jpg"/>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6" r:id="rId3"/>
    <p:sldMasterId id="2147483675" r:id="rId4"/>
    <p:sldMasterId id="2147483678" r:id="rId5"/>
  </p:sldMasterIdLst>
  <p:notesMasterIdLst>
    <p:notesMasterId r:id="rId79"/>
  </p:notesMasterIdLst>
  <p:sldIdLst>
    <p:sldId id="370" r:id="rId6"/>
    <p:sldId id="350" r:id="rId7"/>
    <p:sldId id="352" r:id="rId8"/>
    <p:sldId id="354" r:id="rId9"/>
    <p:sldId id="357" r:id="rId10"/>
    <p:sldId id="356" r:id="rId11"/>
    <p:sldId id="289" r:id="rId12"/>
    <p:sldId id="290" r:id="rId13"/>
    <p:sldId id="291" r:id="rId14"/>
    <p:sldId id="292" r:id="rId15"/>
    <p:sldId id="293" r:id="rId16"/>
    <p:sldId id="294" r:id="rId17"/>
    <p:sldId id="295" r:id="rId18"/>
    <p:sldId id="296" r:id="rId19"/>
    <p:sldId id="297" r:id="rId20"/>
    <p:sldId id="298" r:id="rId21"/>
    <p:sldId id="299" r:id="rId22"/>
    <p:sldId id="300" r:id="rId23"/>
    <p:sldId id="333"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371" r:id="rId43"/>
    <p:sldId id="372" r:id="rId44"/>
    <p:sldId id="373" r:id="rId45"/>
    <p:sldId id="374" r:id="rId46"/>
    <p:sldId id="375" r:id="rId47"/>
    <p:sldId id="376" r:id="rId48"/>
    <p:sldId id="377" r:id="rId49"/>
    <p:sldId id="378" r:id="rId50"/>
    <p:sldId id="379" r:id="rId51"/>
    <p:sldId id="380" r:id="rId52"/>
    <p:sldId id="381" r:id="rId53"/>
    <p:sldId id="382" r:id="rId54"/>
    <p:sldId id="383" r:id="rId55"/>
    <p:sldId id="384" r:id="rId56"/>
    <p:sldId id="385" r:id="rId57"/>
    <p:sldId id="342" r:id="rId58"/>
    <p:sldId id="343" r:id="rId59"/>
    <p:sldId id="344" r:id="rId60"/>
    <p:sldId id="345" r:id="rId61"/>
    <p:sldId id="346" r:id="rId62"/>
    <p:sldId id="347" r:id="rId63"/>
    <p:sldId id="348" r:id="rId64"/>
    <p:sldId id="349" r:id="rId65"/>
    <p:sldId id="358" r:id="rId66"/>
    <p:sldId id="338" r:id="rId67"/>
    <p:sldId id="360" r:id="rId68"/>
    <p:sldId id="359" r:id="rId69"/>
    <p:sldId id="361" r:id="rId70"/>
    <p:sldId id="362" r:id="rId71"/>
    <p:sldId id="363" r:id="rId72"/>
    <p:sldId id="364" r:id="rId73"/>
    <p:sldId id="365" r:id="rId74"/>
    <p:sldId id="366" r:id="rId75"/>
    <p:sldId id="367" r:id="rId76"/>
    <p:sldId id="369" r:id="rId77"/>
    <p:sldId id="368" r:id="rId7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840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4" autoAdjust="0"/>
    <p:restoredTop sz="81361" autoAdjust="0"/>
  </p:normalViewPr>
  <p:slideViewPr>
    <p:cSldViewPr snapToGrid="0">
      <p:cViewPr varScale="1">
        <p:scale>
          <a:sx n="103" d="100"/>
          <a:sy n="103"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slideMaster" Target="slideMasters/slideMaster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A90862-B377-425C-B34D-6EE0FB646B28}" type="datetimeFigureOut">
              <a:rPr lang="en-US" smtClean="0"/>
              <a:t>8/17/22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E1A6C-21FE-4F5A-BF87-5212150C0EBB}" type="slidenum">
              <a:rPr lang="en-US" smtClean="0"/>
              <a:t>‹#›</a:t>
            </a:fld>
            <a:endParaRPr lang="en-US"/>
          </a:p>
        </p:txBody>
      </p:sp>
    </p:spTree>
    <p:extLst>
      <p:ext uri="{BB962C8B-B14F-4D97-AF65-F5344CB8AC3E}">
        <p14:creationId xmlns:p14="http://schemas.microsoft.com/office/powerpoint/2010/main" val="1993954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E1A6C-21FE-4F5A-BF87-5212150C0EBB}" type="slidenum">
              <a:rPr lang="en-US" smtClean="0"/>
              <a:t>1</a:t>
            </a:fld>
            <a:endParaRPr lang="en-US"/>
          </a:p>
        </p:txBody>
      </p:sp>
    </p:spTree>
    <p:extLst>
      <p:ext uri="{BB962C8B-B14F-4D97-AF65-F5344CB8AC3E}">
        <p14:creationId xmlns:p14="http://schemas.microsoft.com/office/powerpoint/2010/main" val="489191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9" name="Shape 1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40845413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26956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Shape 12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97640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Shape 13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3" name="Shape 13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64797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Hello from the MediaPreserve in Pittsburgh, PA!  We are a full-service audiovisual preservation lab, as the name implies, but today I’m going to focus briefly on film, which is my area of expertise. </a:t>
            </a:r>
          </a:p>
        </p:txBody>
      </p:sp>
    </p:spTree>
    <p:extLst>
      <p:ext uri="{BB962C8B-B14F-4D97-AF65-F5344CB8AC3E}">
        <p14:creationId xmlns:p14="http://schemas.microsoft.com/office/powerpoint/2010/main" val="8151248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Shape 70"/>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1" name="Shape 7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If you have film in your collections, you’re likely to have these gauges, which were common amateur and production formats in the 20th century.  If you have 16mm or 35mm, you might also have negative, soundtracks, and other pre-print elements, in addition to projection positives..</a:t>
            </a:r>
          </a:p>
          <a:p>
            <a:pPr lvl="0">
              <a:spcBef>
                <a:spcPts val="0"/>
              </a:spcBef>
              <a:buNone/>
            </a:pPr>
            <a:endParaRPr/>
          </a:p>
          <a:p>
            <a:pPr lvl="0" rtl="0">
              <a:spcBef>
                <a:spcPts val="0"/>
              </a:spcBef>
              <a:buNone/>
            </a:pPr>
            <a:endParaRPr/>
          </a:p>
        </p:txBody>
      </p:sp>
    </p:spTree>
    <p:extLst>
      <p:ext uri="{BB962C8B-B14F-4D97-AF65-F5344CB8AC3E}">
        <p14:creationId xmlns:p14="http://schemas.microsoft.com/office/powerpoint/2010/main" val="25577080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Shape 7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Shape 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And it’s less likely, but you might have some of these other formats. </a:t>
            </a:r>
          </a:p>
        </p:txBody>
      </p:sp>
    </p:spTree>
    <p:extLst>
      <p:ext uri="{BB962C8B-B14F-4D97-AF65-F5344CB8AC3E}">
        <p14:creationId xmlns:p14="http://schemas.microsoft.com/office/powerpoint/2010/main" val="28919024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Shape 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4" name="Shape 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I’ll go over our basic workflow at The MediaPreserve. </a:t>
            </a:r>
          </a:p>
        </p:txBody>
      </p:sp>
    </p:spTree>
    <p:extLst>
      <p:ext uri="{BB962C8B-B14F-4D97-AF65-F5344CB8AC3E}">
        <p14:creationId xmlns:p14="http://schemas.microsoft.com/office/powerpoint/2010/main" val="929232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389141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Shape 9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5" name="Shape 9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I’ll talk a bit about the equipment and methods we employ...</a:t>
            </a:r>
          </a:p>
        </p:txBody>
      </p:sp>
    </p:spTree>
    <p:extLst>
      <p:ext uri="{BB962C8B-B14F-4D97-AF65-F5344CB8AC3E}">
        <p14:creationId xmlns:p14="http://schemas.microsoft.com/office/powerpoint/2010/main" val="943466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Shape 56"/>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7" name="Shape 5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sz="900" dirty="0">
              <a:solidFill>
                <a:schemeClr val="dk1"/>
              </a:solidFill>
              <a:highlight>
                <a:srgbClr val="FFFFFF"/>
              </a:highlight>
              <a:latin typeface="Verdana"/>
              <a:ea typeface="Verdana"/>
              <a:cs typeface="Verdana"/>
              <a:sym typeface="Verdana"/>
            </a:endParaRPr>
          </a:p>
        </p:txBody>
      </p:sp>
    </p:spTree>
    <p:extLst>
      <p:ext uri="{BB962C8B-B14F-4D97-AF65-F5344CB8AC3E}">
        <p14:creationId xmlns:p14="http://schemas.microsoft.com/office/powerpoint/2010/main" val="3935792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0" name="Shape 10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Every film is inspected on a rewind bench from head to tail, leader is added, damage is asssessed, repairs are made, and observations are recorded. </a:t>
            </a:r>
          </a:p>
        </p:txBody>
      </p:sp>
    </p:spTree>
    <p:extLst>
      <p:ext uri="{BB962C8B-B14F-4D97-AF65-F5344CB8AC3E}">
        <p14:creationId xmlns:p14="http://schemas.microsoft.com/office/powerpoint/2010/main" val="31787434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We wind all the films onto archival cores, and if there is a need or desire, we can recan films into vented polypropylene containers.</a:t>
            </a:r>
          </a:p>
        </p:txBody>
      </p:sp>
    </p:spTree>
    <p:extLst>
      <p:ext uri="{BB962C8B-B14F-4D97-AF65-F5344CB8AC3E}">
        <p14:creationId xmlns:p14="http://schemas.microsoft.com/office/powerpoint/2010/main" val="22987595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Most 16mm and 35mm films can be cleaned ultrasonically, using environmentally friendly HFE8200.  Other gauges and delicate films are cleaned by hand, usually using the same solvent. </a:t>
            </a:r>
          </a:p>
        </p:txBody>
      </p:sp>
    </p:spTree>
    <p:extLst>
      <p:ext uri="{BB962C8B-B14F-4D97-AF65-F5344CB8AC3E}">
        <p14:creationId xmlns:p14="http://schemas.microsoft.com/office/powerpoint/2010/main" val="1934613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Scanning equipment is chosen based on the film’s gauge and condition, and desired output formats. This is a Flashtransfer, which can digitize 16mm and associated soundtracks. </a:t>
            </a:r>
          </a:p>
        </p:txBody>
      </p:sp>
    </p:spTree>
    <p:extLst>
      <p:ext uri="{BB962C8B-B14F-4D97-AF65-F5344CB8AC3E}">
        <p14:creationId xmlns:p14="http://schemas.microsoft.com/office/powerpoint/2010/main" val="14807774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BlackMagic Cintel scanner can digitize 16mm and 35mm. </a:t>
            </a:r>
          </a:p>
        </p:txBody>
      </p:sp>
    </p:spTree>
    <p:extLst>
      <p:ext uri="{BB962C8B-B14F-4D97-AF65-F5344CB8AC3E}">
        <p14:creationId xmlns:p14="http://schemas.microsoft.com/office/powerpoint/2010/main" val="146921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photo shows a Kinetta scanner, which can handle almost any type of film and is very gentle with shrunken and delicate assets. </a:t>
            </a:r>
          </a:p>
        </p:txBody>
      </p:sp>
    </p:spTree>
    <p:extLst>
      <p:ext uri="{BB962C8B-B14F-4D97-AF65-F5344CB8AC3E}">
        <p14:creationId xmlns:p14="http://schemas.microsoft.com/office/powerpoint/2010/main" val="3622036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Most files require some post-processing after they are scanned, but the level of intervention is minimal and only intended to reproduce the experience of viewing the film on a projector. We primarily use BlackMagic’s DaVinici Resolve for color correction and associated processes.</a:t>
            </a:r>
          </a:p>
        </p:txBody>
      </p:sp>
    </p:spTree>
    <p:extLst>
      <p:ext uri="{BB962C8B-B14F-4D97-AF65-F5344CB8AC3E}">
        <p14:creationId xmlns:p14="http://schemas.microsoft.com/office/powerpoint/2010/main" val="69411980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This can include cropping, since some scanners capture information outside of the frame area. </a:t>
            </a:r>
          </a:p>
        </p:txBody>
      </p:sp>
    </p:spTree>
    <p:extLst>
      <p:ext uri="{BB962C8B-B14F-4D97-AF65-F5344CB8AC3E}">
        <p14:creationId xmlns:p14="http://schemas.microsoft.com/office/powerpoint/2010/main" val="10805779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8" name="Shape 1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dirty="0"/>
              <a:t>Color correction is usually necessary, but at a minimal level.  Some faded films require a bit more color correction, though, to counteract dye fading over time.  We can also perform speed adjustments and stabilization at this stage. </a:t>
            </a:r>
          </a:p>
        </p:txBody>
      </p:sp>
    </p:spTree>
    <p:extLst>
      <p:ext uri="{BB962C8B-B14F-4D97-AF65-F5344CB8AC3E}">
        <p14:creationId xmlns:p14="http://schemas.microsoft.com/office/powerpoint/2010/main" val="16171063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5" name="Shape 1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But of course the MediaPreserve reformats more than just film, and magnetic media can be digitized at a higher volume than film.  This is a typical audio studio, containing multiple ¼” Studer decks and Tascam cassette decks, as well as turntables, wire recorders and other playback equipment. </a:t>
            </a:r>
          </a:p>
        </p:txBody>
      </p:sp>
    </p:spTree>
    <p:extLst>
      <p:ext uri="{BB962C8B-B14F-4D97-AF65-F5344CB8AC3E}">
        <p14:creationId xmlns:p14="http://schemas.microsoft.com/office/powerpoint/2010/main" val="1500111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Shape 6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5" name="Shape 6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2372125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2" name="Shape 17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This video studio contains 8 each of VHS, Umatic and BetaSP decks, but we can move in other playback devices for multiple ingest. </a:t>
            </a:r>
          </a:p>
        </p:txBody>
      </p:sp>
    </p:spTree>
    <p:extLst>
      <p:ext uri="{BB962C8B-B14F-4D97-AF65-F5344CB8AC3E}">
        <p14:creationId xmlns:p14="http://schemas.microsoft.com/office/powerpoint/2010/main" val="30906113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9" name="Shape 17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
              <a:t>There’s certainly a lot to talk about in terms of what happens after engineers create the master files, but it can’t all fit within this lighting talk, so I’m  happy to answer questions here or outside the webinar. </a:t>
            </a:r>
          </a:p>
        </p:txBody>
      </p:sp>
    </p:spTree>
    <p:extLst>
      <p:ext uri="{BB962C8B-B14F-4D97-AF65-F5344CB8AC3E}">
        <p14:creationId xmlns:p14="http://schemas.microsoft.com/office/powerpoint/2010/main" val="12071215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4" name="Shape 1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2633227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56DAEA-BD25-4EC1-A070-81EEC95EA5B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6970757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latin typeface="+mn-lt"/>
              <a:ea typeface="Al Bayan Plain" charset="-78"/>
              <a:cs typeface="Al Bayan Plain" charset="-78"/>
            </a:endParaRPr>
          </a:p>
          <a:p>
            <a:endParaRPr lang="en-US" sz="1200" kern="1200" dirty="0">
              <a:solidFill>
                <a:schemeClr val="tx1"/>
              </a:solidFill>
              <a:latin typeface="+mn-lt"/>
              <a:ea typeface="Al Bayan Plain" charset="-78"/>
              <a:cs typeface="Al Bayan Plain" charset="-78"/>
            </a:endParaRPr>
          </a:p>
          <a:p>
            <a:endParaRPr lang="en-US" sz="1200" dirty="0">
              <a:latin typeface="+mn-lt"/>
              <a:ea typeface="Al Bayan Plain" charset="-78"/>
              <a:cs typeface="Al Bayan Plain" charset="-78"/>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61528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76919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kern="1200" dirty="0">
              <a:solidFill>
                <a:schemeClr val="tx1"/>
              </a:solidFill>
              <a:latin typeface="+mn-lt"/>
              <a:ea typeface="+mn-ea"/>
              <a:cs typeface="+mn-cs"/>
            </a:endParaRPr>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63903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225011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78519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Date Placeholder 3"/>
          <p:cNvSpPr>
            <a:spLocks noGrp="1"/>
          </p:cNvSpPr>
          <p:nvPr>
            <p:ph type="dt"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6D906A-FA5D-429F-9F0F-DADEED02B6B6}" type="datetimeFigureOut">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8/17/22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A277B8-1578-4829-BA77-F88E6B0C680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72667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9891702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CE1A6C-21FE-4F5A-BF87-5212150C0EBB}" type="slidenum">
              <a:rPr lang="en-US" smtClean="0"/>
              <a:t>73</a:t>
            </a:fld>
            <a:endParaRPr lang="en-US"/>
          </a:p>
        </p:txBody>
      </p:sp>
    </p:spTree>
    <p:extLst>
      <p:ext uri="{BB962C8B-B14F-4D97-AF65-F5344CB8AC3E}">
        <p14:creationId xmlns:p14="http://schemas.microsoft.com/office/powerpoint/2010/main" val="406843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1049047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093292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73295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7" name="Shape 9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2406593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dirty="0"/>
          </a:p>
        </p:txBody>
      </p:sp>
    </p:spTree>
    <p:extLst>
      <p:ext uri="{BB962C8B-B14F-4D97-AF65-F5344CB8AC3E}">
        <p14:creationId xmlns:p14="http://schemas.microsoft.com/office/powerpoint/2010/main" val="37445921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5A8FF-921A-42B6-959A-8EDFCE140AF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9B59886-A06C-475C-816A-8258E5C9946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778622-B488-43E2-8A0D-F26109CDB6B1}"/>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E76343A5-5AEB-478E-991C-04A70E7613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6EFDFB-8168-4480-A825-8ECA4124379F}"/>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1162038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8F97-1633-446A-A210-1AD8A541EAE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1A6C07-243F-470D-BBC6-D3EC1D47507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170BE0-051F-48DA-8735-86E94F042698}"/>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2CCDC36C-2C84-49B9-9E2B-3BD6716AF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6AACF7-3AAC-47C2-9AF8-6C41EE4A039B}"/>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1871235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A3CACCD-35A5-4A6D-9FFF-E030556FA8F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2EED7F-CDC0-436A-986D-2856F19FEDD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AD5D60-F5CD-4FAA-865B-D1E1DA037F90}"/>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ED8D0640-570B-4E3C-817C-12B60ACA5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ADD71-0312-456C-B72E-F138A3371A47}"/>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542243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
          <p:cNvSpPr/>
          <p:nvPr/>
        </p:nvSpPr>
        <p:spPr>
          <a:xfrm>
            <a:off x="203201" y="150813"/>
            <a:ext cx="11775017" cy="6528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114517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6" name="Rectangle 5"/>
          <p:cNvSpPr/>
          <p:nvPr/>
        </p:nvSpPr>
        <p:spPr>
          <a:xfrm>
            <a:off x="9347200" y="150814"/>
            <a:ext cx="2641600" cy="6556375"/>
          </a:xfrm>
          <a:prstGeom prst="rect">
            <a:avLst/>
          </a:prstGeom>
          <a:solidFill>
            <a:srgbClr val="8A1F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useBgFill="1">
        <p:nvSpPr>
          <p:cNvPr id="7" name="Rectangle 6"/>
          <p:cNvSpPr/>
          <p:nvPr/>
        </p:nvSpPr>
        <p:spPr>
          <a:xfrm>
            <a:off x="203200" y="152400"/>
            <a:ext cx="89408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Content Placeholder 2"/>
          <p:cNvSpPr>
            <a:spLocks noGrp="1"/>
          </p:cNvSpPr>
          <p:nvPr>
            <p:ph idx="1"/>
          </p:nvPr>
        </p:nvSpPr>
        <p:spPr>
          <a:xfrm>
            <a:off x="812800" y="304801"/>
            <a:ext cx="7823200" cy="5853113"/>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a:t>
            </a:r>
            <a:r>
              <a:rPr lang="en-US" dirty="0"/>
              <a:t>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546336" y="2130552"/>
            <a:ext cx="2231136"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itle 10"/>
          <p:cNvSpPr>
            <a:spLocks noGrp="1"/>
          </p:cNvSpPr>
          <p:nvPr>
            <p:ph type="title"/>
          </p:nvPr>
        </p:nvSpPr>
        <p:spPr>
          <a:xfrm>
            <a:off x="9546336" y="457200"/>
            <a:ext cx="2234213" cy="1673352"/>
          </a:xfrm>
        </p:spPr>
        <p:txBody>
          <a:bodyPr anchor="b"/>
          <a:lstStyle>
            <a:lvl1pPr algn="l">
              <a:defRPr sz="2000" b="1" spc="150" baseline="0"/>
            </a:lvl1pPr>
          </a:lstStyle>
          <a:p>
            <a:r>
              <a:rPr lang="en-US" dirty="0"/>
              <a:t>Click to edit Master title style</a:t>
            </a:r>
          </a:p>
        </p:txBody>
      </p:sp>
      <p:sp>
        <p:nvSpPr>
          <p:cNvPr id="9" name="TextBox 8"/>
          <p:cNvSpPr txBox="1"/>
          <p:nvPr userDrawn="1"/>
        </p:nvSpPr>
        <p:spPr>
          <a:xfrm>
            <a:off x="101600" y="6629400"/>
            <a:ext cx="3454400" cy="2308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434A5A"/>
                </a:solidFill>
                <a:effectLst/>
                <a:uLnTx/>
                <a:uFillTx/>
                <a:latin typeface="Arabic Typesetting" pitchFamily="66" charset="-78"/>
                <a:ea typeface="+mn-ea"/>
                <a:cs typeface="Arabic Typesetting" pitchFamily="66" charset="-78"/>
              </a:rPr>
              <a:t>NORTHEAST DOCUMENT CONSERVATION CENTER</a:t>
            </a:r>
          </a:p>
        </p:txBody>
      </p:sp>
    </p:spTree>
    <p:extLst>
      <p:ext uri="{BB962C8B-B14F-4D97-AF65-F5344CB8AC3E}">
        <p14:creationId xmlns:p14="http://schemas.microsoft.com/office/powerpoint/2010/main" val="39168060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719072"/>
            <a:ext cx="5384800" cy="4757928"/>
          </a:xfrm>
        </p:spPr>
        <p:txBody>
          <a:bodyPr/>
          <a:lstStyle>
            <a:lvl1pPr marL="273050" indent="-228600">
              <a:buClr>
                <a:srgbClr val="407792"/>
              </a:buClr>
              <a:buFont typeface="Arial" pitchFamily="34" charset="0"/>
              <a:buChar char="•"/>
              <a:defRPr sz="2800"/>
            </a:lvl1pPr>
            <a:lvl2pPr marL="547688" indent="-182563">
              <a:buClr>
                <a:srgbClr val="9DAC78"/>
              </a:buClr>
              <a:buFont typeface="Arial" pitchFamily="34" charset="0"/>
              <a:buChar char="•"/>
              <a:defRPr sz="2400"/>
            </a:lvl2pPr>
            <a:lvl3pPr marL="822325" indent="-182563">
              <a:buClr>
                <a:srgbClr val="9DAC78"/>
              </a:buClr>
              <a:buFont typeface="Arial" pitchFamily="34" charset="0"/>
              <a:buChar char="•"/>
              <a:defRPr sz="2000"/>
            </a:lvl3pPr>
            <a:lvl4pPr marL="1096963" indent="-182563">
              <a:buClr>
                <a:srgbClr val="9DAC78"/>
              </a:buClr>
              <a:buFont typeface="Arial" pitchFamily="34" charset="0"/>
              <a:buChar char="•"/>
              <a:defRPr sz="1800"/>
            </a:lvl4pPr>
            <a:lvl5pPr marL="1279525" indent="-182563">
              <a:buClr>
                <a:srgbClr val="9DAC78"/>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719072"/>
            <a:ext cx="5384800" cy="4757928"/>
          </a:xfrm>
        </p:spPr>
        <p:txBody>
          <a:bodyPr/>
          <a:lstStyle>
            <a:lvl1pPr marL="273050" indent="-228600">
              <a:buClr>
                <a:srgbClr val="407792"/>
              </a:buClr>
              <a:buFont typeface="Arial" pitchFamily="34" charset="0"/>
              <a:buChar char="•"/>
              <a:defRPr sz="2800"/>
            </a:lvl1pPr>
            <a:lvl2pPr marL="547688" indent="-182563">
              <a:buClr>
                <a:srgbClr val="9DAC78"/>
              </a:buClr>
              <a:buFont typeface="Arial" pitchFamily="34" charset="0"/>
              <a:buChar char="•"/>
              <a:defRPr sz="2400"/>
            </a:lvl2pPr>
            <a:lvl3pPr marL="822325" indent="-182563">
              <a:buClr>
                <a:srgbClr val="9DAC78"/>
              </a:buClr>
              <a:buFont typeface="Arial" pitchFamily="34" charset="0"/>
              <a:buChar char="•"/>
              <a:defRPr sz="2000"/>
            </a:lvl3pPr>
            <a:lvl4pPr marL="1096963" indent="-182563">
              <a:buClr>
                <a:srgbClr val="9DAC78"/>
              </a:buClr>
              <a:buFont typeface="Arial" pitchFamily="34" charset="0"/>
              <a:buChar char="•"/>
              <a:defRPr sz="1800"/>
            </a:lvl4pPr>
            <a:lvl5pPr marL="1279525" indent="-182563">
              <a:buClr>
                <a:srgbClr val="9DAC78"/>
              </a:buClr>
              <a:buFont typeface="Arial" pitchFamily="34" charset="0"/>
              <a:buChar cha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800088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3050" indent="-228600">
              <a:buClr>
                <a:srgbClr val="407792"/>
              </a:buClr>
              <a:buFont typeface="Arial" pitchFamily="34" charset="0"/>
              <a:buChar char="•"/>
              <a:defRPr sz="2400"/>
            </a:lvl1pPr>
            <a:lvl2pPr marL="547688" indent="-182563">
              <a:buClr>
                <a:srgbClr val="9DAC78"/>
              </a:buClr>
              <a:buFont typeface="Arial" pitchFamily="34" charset="0"/>
              <a:buChar char="•"/>
              <a:defRPr sz="2000"/>
            </a:lvl2pPr>
            <a:lvl3pPr marL="822325" indent="-182563">
              <a:buClr>
                <a:srgbClr val="9DAC78"/>
              </a:buClr>
              <a:buFont typeface="Arial" pitchFamily="34" charset="0"/>
              <a:buChar char="•"/>
              <a:defRPr sz="1800"/>
            </a:lvl3pPr>
            <a:lvl4pPr marL="1096963" indent="-182563">
              <a:buClr>
                <a:srgbClr val="9DAC78"/>
              </a:buClr>
              <a:buFont typeface="Arial" pitchFamily="34" charset="0"/>
              <a:buChar char="•"/>
              <a:defRPr/>
            </a:lvl4pPr>
            <a:lvl5pPr marL="1279525" indent="-182563">
              <a:buClr>
                <a:srgbClr val="9DAC78"/>
              </a:buClr>
              <a:buFont typeface="Arial"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615400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 name="Rectangle 3"/>
          <p:cNvSpPr/>
          <p:nvPr userDrawn="1"/>
        </p:nvSpPr>
        <p:spPr>
          <a:xfrm>
            <a:off x="9347200" y="152400"/>
            <a:ext cx="2641600" cy="6528816"/>
          </a:xfrm>
          <a:prstGeom prst="rect">
            <a:avLst/>
          </a:prstGeom>
          <a:solidFill>
            <a:srgbClr val="9EA3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5" name="Rectangle 4"/>
          <p:cNvSpPr/>
          <p:nvPr userDrawn="1"/>
        </p:nvSpPr>
        <p:spPr>
          <a:xfrm>
            <a:off x="203200" y="153988"/>
            <a:ext cx="8940800" cy="65288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
        <p:nvSpPr>
          <p:cNvPr id="3" name="Subtitle 2"/>
          <p:cNvSpPr>
            <a:spLocks noGrp="1"/>
          </p:cNvSpPr>
          <p:nvPr>
            <p:ph type="subTitle" idx="1"/>
          </p:nvPr>
        </p:nvSpPr>
        <p:spPr>
          <a:xfrm>
            <a:off x="9347200" y="2052960"/>
            <a:ext cx="2641600" cy="1828800"/>
          </a:xfrm>
        </p:spPr>
        <p:txBody>
          <a:bodyPr anchor="ct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Title 12"/>
          <p:cNvSpPr>
            <a:spLocks noGrp="1"/>
          </p:cNvSpPr>
          <p:nvPr>
            <p:ph type="title"/>
          </p:nvPr>
        </p:nvSpPr>
        <p:spPr>
          <a:xfrm>
            <a:off x="609600" y="2052960"/>
            <a:ext cx="8432800" cy="1828800"/>
          </a:xfrm>
        </p:spPr>
        <p:txBody>
          <a:bodyPr/>
          <a:lstStyle>
            <a:lvl1pPr algn="r">
              <a:defRPr sz="4200" spc="150" baseline="0"/>
            </a:lvl1pPr>
          </a:lstStyle>
          <a:p>
            <a:r>
              <a:rPr lang="en-US" dirty="0"/>
              <a:t>Click to edit Master title style</a:t>
            </a:r>
          </a:p>
        </p:txBody>
      </p:sp>
      <p:sp>
        <p:nvSpPr>
          <p:cNvPr id="2" name="Rectangle 1"/>
          <p:cNvSpPr/>
          <p:nvPr userDrawn="1"/>
        </p:nvSpPr>
        <p:spPr>
          <a:xfrm>
            <a:off x="203200" y="5486400"/>
            <a:ext cx="8940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pic>
        <p:nvPicPr>
          <p:cNvPr id="9" name="Picture 2"/>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1" y="5562601"/>
            <a:ext cx="2686809" cy="615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101600" y="6648576"/>
            <a:ext cx="11988800" cy="209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Medium"/>
              <a:ea typeface="+mn-ea"/>
              <a:cs typeface="+mn-cs"/>
            </a:endParaRPr>
          </a:p>
        </p:txBody>
      </p:sp>
    </p:spTree>
    <p:extLst>
      <p:ext uri="{BB962C8B-B14F-4D97-AF65-F5344CB8AC3E}">
        <p14:creationId xmlns:p14="http://schemas.microsoft.com/office/powerpoint/2010/main" val="4153150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p:nvPr/>
        </p:nvSpPr>
        <p:spPr>
          <a:xfrm flipH="1">
            <a:off x="10995201" y="5661234"/>
            <a:ext cx="1196799" cy="1196799"/>
          </a:xfrm>
          <a:prstGeom prst="rtTriangle">
            <a:avLst/>
          </a:prstGeom>
          <a:solidFill>
            <a:schemeClr val="lt1"/>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 name="Shape 11"/>
          <p:cNvSpPr/>
          <p:nvPr/>
        </p:nvSpPr>
        <p:spPr>
          <a:xfrm flipH="1">
            <a:off x="10995201" y="5661167"/>
            <a:ext cx="1196799" cy="1196799"/>
          </a:xfrm>
          <a:prstGeom prst="round1Rect">
            <a:avLst>
              <a:gd name="adj" fmla="val 16667"/>
            </a:avLst>
          </a:prstGeom>
          <a:solidFill>
            <a:schemeClr val="lt1">
              <a:alpha val="68080"/>
            </a:schemeClr>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 name="Shape 12"/>
          <p:cNvSpPr txBox="1">
            <a:spLocks noGrp="1"/>
          </p:cNvSpPr>
          <p:nvPr>
            <p:ph type="ctrTitle"/>
          </p:nvPr>
        </p:nvSpPr>
        <p:spPr>
          <a:xfrm>
            <a:off x="520700" y="2425701"/>
            <a:ext cx="10962800" cy="1244799"/>
          </a:xfrm>
          <a:prstGeom prst="rect">
            <a:avLst/>
          </a:prstGeom>
        </p:spPr>
        <p:txBody>
          <a:bodyPr lIns="91425" tIns="91425" rIns="91425" bIns="91425" anchor="b" anchorCtr="0"/>
          <a:lstStyle>
            <a:lvl1pPr lvl="0">
              <a:spcBef>
                <a:spcPts val="0"/>
              </a:spcBef>
              <a:buSzPct val="100000"/>
              <a:defRPr sz="6400"/>
            </a:lvl1pPr>
            <a:lvl2pPr lvl="1">
              <a:spcBef>
                <a:spcPts val="0"/>
              </a:spcBef>
              <a:buSzPct val="100000"/>
              <a:defRPr sz="6400"/>
            </a:lvl2pPr>
            <a:lvl3pPr lvl="2">
              <a:spcBef>
                <a:spcPts val="0"/>
              </a:spcBef>
              <a:buSzPct val="100000"/>
              <a:defRPr sz="6400"/>
            </a:lvl3pPr>
            <a:lvl4pPr lvl="3">
              <a:spcBef>
                <a:spcPts val="0"/>
              </a:spcBef>
              <a:buSzPct val="100000"/>
              <a:defRPr sz="6400"/>
            </a:lvl4pPr>
            <a:lvl5pPr lvl="4">
              <a:spcBef>
                <a:spcPts val="0"/>
              </a:spcBef>
              <a:buSzPct val="100000"/>
              <a:defRPr sz="6400"/>
            </a:lvl5pPr>
            <a:lvl6pPr lvl="5">
              <a:spcBef>
                <a:spcPts val="0"/>
              </a:spcBef>
              <a:buSzPct val="100000"/>
              <a:defRPr sz="6400"/>
            </a:lvl6pPr>
            <a:lvl7pPr lvl="6">
              <a:spcBef>
                <a:spcPts val="0"/>
              </a:spcBef>
              <a:buSzPct val="100000"/>
              <a:defRPr sz="6400"/>
            </a:lvl7pPr>
            <a:lvl8pPr lvl="7">
              <a:spcBef>
                <a:spcPts val="0"/>
              </a:spcBef>
              <a:buSzPct val="100000"/>
              <a:defRPr sz="6400"/>
            </a:lvl8pPr>
            <a:lvl9pPr lvl="8">
              <a:spcBef>
                <a:spcPts val="0"/>
              </a:spcBef>
              <a:buSzPct val="100000"/>
              <a:defRPr sz="6400"/>
            </a:lvl9pPr>
          </a:lstStyle>
          <a:p>
            <a:endParaRPr/>
          </a:p>
        </p:txBody>
      </p:sp>
      <p:sp>
        <p:nvSpPr>
          <p:cNvPr id="13" name="Shape 13"/>
          <p:cNvSpPr txBox="1">
            <a:spLocks noGrp="1"/>
          </p:cNvSpPr>
          <p:nvPr>
            <p:ph type="subTitle" idx="1"/>
          </p:nvPr>
        </p:nvSpPr>
        <p:spPr>
          <a:xfrm>
            <a:off x="520700" y="3718841"/>
            <a:ext cx="10962800" cy="577199"/>
          </a:xfrm>
          <a:prstGeom prst="rect">
            <a:avLst/>
          </a:prstGeom>
        </p:spPr>
        <p:txBody>
          <a:bodyPr lIns="91425" tIns="91425" rIns="91425" bIns="91425" anchor="t" anchorCtr="0"/>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2400">
                <a:solidFill>
                  <a:schemeClr val="lt1"/>
                </a:solidFill>
              </a:defRPr>
            </a:lvl2pPr>
            <a:lvl3pPr lvl="2">
              <a:lnSpc>
                <a:spcPct val="100000"/>
              </a:lnSpc>
              <a:spcBef>
                <a:spcPts val="0"/>
              </a:spcBef>
              <a:spcAft>
                <a:spcPts val="0"/>
              </a:spcAft>
              <a:buClr>
                <a:schemeClr val="lt1"/>
              </a:buClr>
              <a:buSzPct val="100000"/>
              <a:buNone/>
              <a:defRPr sz="2400">
                <a:solidFill>
                  <a:schemeClr val="lt1"/>
                </a:solidFill>
              </a:defRPr>
            </a:lvl3pPr>
            <a:lvl4pPr lvl="3">
              <a:lnSpc>
                <a:spcPct val="100000"/>
              </a:lnSpc>
              <a:spcBef>
                <a:spcPts val="0"/>
              </a:spcBef>
              <a:spcAft>
                <a:spcPts val="0"/>
              </a:spcAft>
              <a:buClr>
                <a:schemeClr val="lt1"/>
              </a:buClr>
              <a:buSzPct val="100000"/>
              <a:buNone/>
              <a:defRPr sz="2400">
                <a:solidFill>
                  <a:schemeClr val="lt1"/>
                </a:solidFill>
              </a:defRPr>
            </a:lvl4pPr>
            <a:lvl5pPr lvl="4">
              <a:lnSpc>
                <a:spcPct val="100000"/>
              </a:lnSpc>
              <a:spcBef>
                <a:spcPts val="0"/>
              </a:spcBef>
              <a:spcAft>
                <a:spcPts val="0"/>
              </a:spcAft>
              <a:buClr>
                <a:schemeClr val="lt1"/>
              </a:buClr>
              <a:buSzPct val="100000"/>
              <a:buNone/>
              <a:defRPr sz="2400">
                <a:solidFill>
                  <a:schemeClr val="lt1"/>
                </a:solidFill>
              </a:defRPr>
            </a:lvl5pPr>
            <a:lvl6pPr lvl="5">
              <a:lnSpc>
                <a:spcPct val="100000"/>
              </a:lnSpc>
              <a:spcBef>
                <a:spcPts val="0"/>
              </a:spcBef>
              <a:spcAft>
                <a:spcPts val="0"/>
              </a:spcAft>
              <a:buClr>
                <a:schemeClr val="lt1"/>
              </a:buClr>
              <a:buSzPct val="100000"/>
              <a:buNone/>
              <a:defRPr sz="2400">
                <a:solidFill>
                  <a:schemeClr val="lt1"/>
                </a:solidFill>
              </a:defRPr>
            </a:lvl6pPr>
            <a:lvl7pPr lvl="6">
              <a:lnSpc>
                <a:spcPct val="100000"/>
              </a:lnSpc>
              <a:spcBef>
                <a:spcPts val="0"/>
              </a:spcBef>
              <a:spcAft>
                <a:spcPts val="0"/>
              </a:spcAft>
              <a:buClr>
                <a:schemeClr val="lt1"/>
              </a:buClr>
              <a:buSzPct val="100000"/>
              <a:buNone/>
              <a:defRPr sz="2400">
                <a:solidFill>
                  <a:schemeClr val="lt1"/>
                </a:solidFill>
              </a:defRPr>
            </a:lvl7pPr>
            <a:lvl8pPr lvl="7">
              <a:lnSpc>
                <a:spcPct val="100000"/>
              </a:lnSpc>
              <a:spcBef>
                <a:spcPts val="0"/>
              </a:spcBef>
              <a:spcAft>
                <a:spcPts val="0"/>
              </a:spcAft>
              <a:buClr>
                <a:schemeClr val="lt1"/>
              </a:buClr>
              <a:buSzPct val="100000"/>
              <a:buNone/>
              <a:defRPr sz="2400">
                <a:solidFill>
                  <a:schemeClr val="lt1"/>
                </a:solidFill>
              </a:defRPr>
            </a:lvl8pPr>
            <a:lvl9pPr lvl="8">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4" name="Shape 14"/>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27714914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614600" y="2753801"/>
            <a:ext cx="10962800" cy="1350399"/>
          </a:xfrm>
          <a:prstGeom prst="rect">
            <a:avLst/>
          </a:prstGeom>
        </p:spPr>
        <p:txBody>
          <a:bodyPr lIns="91425" tIns="91425" rIns="91425" bIns="91425" anchor="ctr" anchorCtr="0"/>
          <a:lstStyle>
            <a:lvl1pPr lvl="0">
              <a:spcBef>
                <a:spcPts val="0"/>
              </a:spcBef>
              <a:buSzPct val="100000"/>
              <a:defRPr sz="5600"/>
            </a:lvl1pPr>
            <a:lvl2pPr lvl="1">
              <a:spcBef>
                <a:spcPts val="0"/>
              </a:spcBef>
              <a:buSzPct val="100000"/>
              <a:defRPr sz="5600"/>
            </a:lvl2pPr>
            <a:lvl3pPr lvl="2">
              <a:spcBef>
                <a:spcPts val="0"/>
              </a:spcBef>
              <a:buSzPct val="100000"/>
              <a:defRPr sz="5600"/>
            </a:lvl3pPr>
            <a:lvl4pPr lvl="3">
              <a:spcBef>
                <a:spcPts val="0"/>
              </a:spcBef>
              <a:buSzPct val="100000"/>
              <a:defRPr sz="5600"/>
            </a:lvl4pPr>
            <a:lvl5pPr lvl="4">
              <a:spcBef>
                <a:spcPts val="0"/>
              </a:spcBef>
              <a:buSzPct val="100000"/>
              <a:defRPr sz="5600"/>
            </a:lvl5pPr>
            <a:lvl6pPr lvl="5">
              <a:spcBef>
                <a:spcPts val="0"/>
              </a:spcBef>
              <a:buSzPct val="100000"/>
              <a:defRPr sz="5600"/>
            </a:lvl6pPr>
            <a:lvl7pPr lvl="6">
              <a:spcBef>
                <a:spcPts val="0"/>
              </a:spcBef>
              <a:buSzPct val="100000"/>
              <a:defRPr sz="5600"/>
            </a:lvl7pPr>
            <a:lvl8pPr lvl="7">
              <a:spcBef>
                <a:spcPts val="0"/>
              </a:spcBef>
              <a:buSzPct val="100000"/>
              <a:defRPr sz="5600"/>
            </a:lvl8pPr>
            <a:lvl9pPr lvl="8">
              <a:spcBef>
                <a:spcPts val="0"/>
              </a:spcBef>
              <a:buSzPct val="100000"/>
              <a:defRPr sz="5600"/>
            </a:lvl9pPr>
          </a:lstStyle>
          <a:p>
            <a:endParaRPr/>
          </a:p>
        </p:txBody>
      </p:sp>
      <p:sp>
        <p:nvSpPr>
          <p:cNvPr id="17" name="Shape 17"/>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FFFFFF"/>
                </a:solidFill>
                <a:cs typeface="Arial"/>
                <a:sym typeface="Arial"/>
              </a:rPr>
              <a:pPr defTabSz="1219170"/>
              <a:t>‹#›</a:t>
            </a:fld>
            <a:endParaRPr lang="en" sz="1867" kern="0">
              <a:solidFill>
                <a:srgbClr val="FFFFFF"/>
              </a:solidFill>
              <a:cs typeface="Arial"/>
              <a:sym typeface="Arial"/>
            </a:endParaRPr>
          </a:p>
        </p:txBody>
      </p:sp>
    </p:spTree>
    <p:extLst>
      <p:ext uri="{BB962C8B-B14F-4D97-AF65-F5344CB8AC3E}">
        <p14:creationId xmlns:p14="http://schemas.microsoft.com/office/powerpoint/2010/main" val="25483027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rot="10800000" flipH="1">
            <a:off x="0" y="2247999"/>
            <a:ext cx="12192000" cy="4610000"/>
          </a:xfrm>
          <a:prstGeom prst="rect">
            <a:avLst/>
          </a:prstGeom>
          <a:solidFill>
            <a:schemeClr val="accent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Shape 20"/>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1" name="Shape 21"/>
          <p:cNvSpPr txBox="1">
            <a:spLocks noGrp="1"/>
          </p:cNvSpPr>
          <p:nvPr>
            <p:ph type="title"/>
          </p:nvPr>
        </p:nvSpPr>
        <p:spPr>
          <a:xfrm>
            <a:off x="629200" y="984967"/>
            <a:ext cx="10962800" cy="1023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629200" y="2558767"/>
            <a:ext cx="10962800" cy="361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3" name="Shape 23"/>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403156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96AF-5E1A-4B50-B761-A3BFB17ECA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C85DB-5766-4F67-A5FC-BD597772832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AE5455-7712-455B-ADAD-18C6B71C508D}"/>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6646D222-283F-41E0-AFA5-586BD291A4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B2FDF-7F8D-4C4C-85C1-AB5C5ED45B19}"/>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18537118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Big number">
    <p:bg>
      <p:bgPr>
        <a:solidFill>
          <a:schemeClr val="accent4"/>
        </a:solidFill>
        <a:effectLst/>
      </p:bgPr>
    </p:bg>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634000" y="1678033"/>
            <a:ext cx="10962800" cy="2618000"/>
          </a:xfrm>
          <a:prstGeom prst="rect">
            <a:avLst/>
          </a:prstGeom>
        </p:spPr>
        <p:txBody>
          <a:bodyPr lIns="91425" tIns="91425" rIns="91425" bIns="91425" anchor="b" anchorCtr="0"/>
          <a:lstStyle>
            <a:lvl1pPr lvl="0" algn="ctr">
              <a:spcBef>
                <a:spcPts val="0"/>
              </a:spcBef>
              <a:buClr>
                <a:schemeClr val="dk2"/>
              </a:buClr>
              <a:buSzPct val="100000"/>
              <a:defRPr sz="16000">
                <a:solidFill>
                  <a:schemeClr val="dk2"/>
                </a:solidFill>
              </a:defRPr>
            </a:lvl1pPr>
            <a:lvl2pPr lvl="1" algn="ctr">
              <a:spcBef>
                <a:spcPts val="0"/>
              </a:spcBef>
              <a:buClr>
                <a:schemeClr val="dk2"/>
              </a:buClr>
              <a:buSzPct val="100000"/>
              <a:defRPr sz="16000">
                <a:solidFill>
                  <a:schemeClr val="dk2"/>
                </a:solidFill>
              </a:defRPr>
            </a:lvl2pPr>
            <a:lvl3pPr lvl="2" algn="ctr">
              <a:spcBef>
                <a:spcPts val="0"/>
              </a:spcBef>
              <a:buClr>
                <a:schemeClr val="dk2"/>
              </a:buClr>
              <a:buSzPct val="100000"/>
              <a:defRPr sz="16000">
                <a:solidFill>
                  <a:schemeClr val="dk2"/>
                </a:solidFill>
              </a:defRPr>
            </a:lvl3pPr>
            <a:lvl4pPr lvl="3" algn="ctr">
              <a:spcBef>
                <a:spcPts val="0"/>
              </a:spcBef>
              <a:buClr>
                <a:schemeClr val="dk2"/>
              </a:buClr>
              <a:buSzPct val="100000"/>
              <a:defRPr sz="16000">
                <a:solidFill>
                  <a:schemeClr val="dk2"/>
                </a:solidFill>
              </a:defRPr>
            </a:lvl4pPr>
            <a:lvl5pPr lvl="4" algn="ctr">
              <a:spcBef>
                <a:spcPts val="0"/>
              </a:spcBef>
              <a:buClr>
                <a:schemeClr val="dk2"/>
              </a:buClr>
              <a:buSzPct val="100000"/>
              <a:defRPr sz="16000">
                <a:solidFill>
                  <a:schemeClr val="dk2"/>
                </a:solidFill>
              </a:defRPr>
            </a:lvl5pPr>
            <a:lvl6pPr lvl="5" algn="ctr">
              <a:spcBef>
                <a:spcPts val="0"/>
              </a:spcBef>
              <a:buClr>
                <a:schemeClr val="dk2"/>
              </a:buClr>
              <a:buSzPct val="100000"/>
              <a:defRPr sz="16000">
                <a:solidFill>
                  <a:schemeClr val="dk2"/>
                </a:solidFill>
              </a:defRPr>
            </a:lvl6pPr>
            <a:lvl7pPr lvl="6" algn="ctr">
              <a:spcBef>
                <a:spcPts val="0"/>
              </a:spcBef>
              <a:buClr>
                <a:schemeClr val="dk2"/>
              </a:buClr>
              <a:buSzPct val="100000"/>
              <a:defRPr sz="16000">
                <a:solidFill>
                  <a:schemeClr val="dk2"/>
                </a:solidFill>
              </a:defRPr>
            </a:lvl7pPr>
            <a:lvl8pPr lvl="7" algn="ctr">
              <a:spcBef>
                <a:spcPts val="0"/>
              </a:spcBef>
              <a:buClr>
                <a:schemeClr val="dk2"/>
              </a:buClr>
              <a:buSzPct val="100000"/>
              <a:defRPr sz="16000">
                <a:solidFill>
                  <a:schemeClr val="dk2"/>
                </a:solidFill>
              </a:defRPr>
            </a:lvl8pPr>
            <a:lvl9pPr lvl="8" algn="ctr">
              <a:spcBef>
                <a:spcPts val="0"/>
              </a:spcBef>
              <a:buClr>
                <a:schemeClr val="dk2"/>
              </a:buClr>
              <a:buSzPct val="100000"/>
              <a:defRPr sz="16000">
                <a:solidFill>
                  <a:schemeClr val="dk2"/>
                </a:solidFill>
              </a:defRPr>
            </a:lvl9pPr>
          </a:lstStyle>
          <a:p>
            <a:endParaRPr/>
          </a:p>
        </p:txBody>
      </p:sp>
      <p:sp>
        <p:nvSpPr>
          <p:cNvPr id="59" name="Shape 59"/>
          <p:cNvSpPr txBox="1">
            <a:spLocks noGrp="1"/>
          </p:cNvSpPr>
          <p:nvPr>
            <p:ph type="body" idx="1"/>
          </p:nvPr>
        </p:nvSpPr>
        <p:spPr>
          <a:xfrm>
            <a:off x="634000" y="4406167"/>
            <a:ext cx="109628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60" name="Shape 6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35680401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6"/>
        <p:cNvGrpSpPr/>
        <p:nvPr/>
      </p:nvGrpSpPr>
      <p:grpSpPr>
        <a:xfrm>
          <a:off x="0" y="0"/>
          <a:ext cx="0" cy="0"/>
          <a:chOff x="0" y="0"/>
          <a:chExt cx="0" cy="0"/>
        </a:xfrm>
      </p:grpSpPr>
      <p:sp>
        <p:nvSpPr>
          <p:cNvPr id="37" name="Shape 37"/>
          <p:cNvSpPr txBox="1"/>
          <p:nvPr/>
        </p:nvSpPr>
        <p:spPr>
          <a:xfrm rot="10800000" flipH="1">
            <a:off x="4368800" y="34"/>
            <a:ext cx="7823200" cy="6857999"/>
          </a:xfrm>
          <a:prstGeom prst="rect">
            <a:avLst/>
          </a:prstGeom>
          <a:solidFill>
            <a:schemeClr val="accent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8" name="Shape 38"/>
          <p:cNvSpPr/>
          <p:nvPr/>
        </p:nvSpPr>
        <p:spPr>
          <a:xfrm rot="-5400000">
            <a:off x="1012201" y="3356600"/>
            <a:ext cx="6857999"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9" name="Shape 39"/>
          <p:cNvSpPr txBox="1">
            <a:spLocks noGrp="1"/>
          </p:cNvSpPr>
          <p:nvPr>
            <p:ph type="title"/>
          </p:nvPr>
        </p:nvSpPr>
        <p:spPr>
          <a:xfrm>
            <a:off x="301437" y="477067"/>
            <a:ext cx="3743999" cy="1271199"/>
          </a:xfrm>
          <a:prstGeom prst="rect">
            <a:avLst/>
          </a:prstGeom>
        </p:spPr>
        <p:txBody>
          <a:bodyPr lIns="91425" tIns="91425" rIns="91425" bIns="91425" anchor="b" anchorCtr="0"/>
          <a:lstStyle>
            <a:lvl1pPr lvl="0">
              <a:spcBef>
                <a:spcPts val="0"/>
              </a:spcBef>
              <a:buSzPct val="100000"/>
              <a:defRPr sz="3200"/>
            </a:lvl1pPr>
            <a:lvl2pPr lvl="1">
              <a:spcBef>
                <a:spcPts val="0"/>
              </a:spcBef>
              <a:buSzPct val="100000"/>
              <a:defRPr sz="3200"/>
            </a:lvl2pPr>
            <a:lvl3pPr lvl="2">
              <a:spcBef>
                <a:spcPts val="0"/>
              </a:spcBef>
              <a:buSzPct val="100000"/>
              <a:defRPr sz="3200"/>
            </a:lvl3pPr>
            <a:lvl4pPr lvl="3">
              <a:spcBef>
                <a:spcPts val="0"/>
              </a:spcBef>
              <a:buSzPct val="100000"/>
              <a:defRPr sz="3200"/>
            </a:lvl4pPr>
            <a:lvl5pPr lvl="4">
              <a:spcBef>
                <a:spcPts val="0"/>
              </a:spcBef>
              <a:buSzPct val="100000"/>
              <a:defRPr sz="3200"/>
            </a:lvl5pPr>
            <a:lvl6pPr lvl="5">
              <a:spcBef>
                <a:spcPts val="0"/>
              </a:spcBef>
              <a:buSzPct val="100000"/>
              <a:defRPr sz="3200"/>
            </a:lvl6pPr>
            <a:lvl7pPr lvl="6">
              <a:spcBef>
                <a:spcPts val="0"/>
              </a:spcBef>
              <a:buSzPct val="100000"/>
              <a:defRPr sz="3200"/>
            </a:lvl7pPr>
            <a:lvl8pPr lvl="7">
              <a:spcBef>
                <a:spcPts val="0"/>
              </a:spcBef>
              <a:buSzPct val="100000"/>
              <a:defRPr sz="3200"/>
            </a:lvl8pPr>
            <a:lvl9pPr lvl="8">
              <a:spcBef>
                <a:spcPts val="0"/>
              </a:spcBef>
              <a:buSzPct val="100000"/>
              <a:defRPr sz="3200"/>
            </a:lvl9pPr>
          </a:lstStyle>
          <a:p>
            <a:endParaRPr/>
          </a:p>
        </p:txBody>
      </p:sp>
      <p:sp>
        <p:nvSpPr>
          <p:cNvPr id="40" name="Shape 40"/>
          <p:cNvSpPr txBox="1">
            <a:spLocks noGrp="1"/>
          </p:cNvSpPr>
          <p:nvPr>
            <p:ph type="body" idx="1"/>
          </p:nvPr>
        </p:nvSpPr>
        <p:spPr>
          <a:xfrm>
            <a:off x="301434" y="1954400"/>
            <a:ext cx="3743999" cy="4217999"/>
          </a:xfrm>
          <a:prstGeom prst="rect">
            <a:avLst/>
          </a:prstGeom>
        </p:spPr>
        <p:txBody>
          <a:bodyPr lIns="91425" tIns="91425" rIns="91425" bIns="91425" anchor="t" anchorCtr="0"/>
          <a:lstStyle>
            <a:lvl1pPr lvl="0">
              <a:spcBef>
                <a:spcPts val="0"/>
              </a:spcBef>
              <a:buClr>
                <a:schemeClr val="lt1"/>
              </a:buClr>
              <a:buSzPct val="100000"/>
              <a:defRPr sz="1600">
                <a:solidFill>
                  <a:schemeClr val="lt1"/>
                </a:solidFill>
              </a:defRPr>
            </a:lvl1pPr>
            <a:lvl2pPr lvl="1">
              <a:spcBef>
                <a:spcPts val="0"/>
              </a:spcBef>
              <a:buClr>
                <a:schemeClr val="lt1"/>
              </a:buClr>
              <a:buSzPct val="100000"/>
              <a:defRPr sz="1600">
                <a:solidFill>
                  <a:schemeClr val="lt1"/>
                </a:solidFill>
              </a:defRPr>
            </a:lvl2pPr>
            <a:lvl3pPr lvl="2">
              <a:spcBef>
                <a:spcPts val="0"/>
              </a:spcBef>
              <a:buClr>
                <a:schemeClr val="lt1"/>
              </a:buClr>
              <a:buSzPct val="100000"/>
              <a:defRPr sz="1600">
                <a:solidFill>
                  <a:schemeClr val="lt1"/>
                </a:solidFill>
              </a:defRPr>
            </a:lvl3pPr>
            <a:lvl4pPr lvl="3">
              <a:spcBef>
                <a:spcPts val="0"/>
              </a:spcBef>
              <a:buClr>
                <a:schemeClr val="lt1"/>
              </a:buClr>
              <a:buSzPct val="100000"/>
              <a:defRPr sz="1600">
                <a:solidFill>
                  <a:schemeClr val="lt1"/>
                </a:solidFill>
              </a:defRPr>
            </a:lvl4pPr>
            <a:lvl5pPr lvl="4">
              <a:spcBef>
                <a:spcPts val="0"/>
              </a:spcBef>
              <a:buClr>
                <a:schemeClr val="lt1"/>
              </a:buClr>
              <a:buSzPct val="100000"/>
              <a:defRPr sz="1600">
                <a:solidFill>
                  <a:schemeClr val="lt1"/>
                </a:solidFill>
              </a:defRPr>
            </a:lvl5pPr>
            <a:lvl6pPr lvl="5">
              <a:spcBef>
                <a:spcPts val="0"/>
              </a:spcBef>
              <a:buClr>
                <a:schemeClr val="lt1"/>
              </a:buClr>
              <a:buSzPct val="100000"/>
              <a:defRPr sz="1600">
                <a:solidFill>
                  <a:schemeClr val="lt1"/>
                </a:solidFill>
              </a:defRPr>
            </a:lvl6pPr>
            <a:lvl7pPr lvl="6">
              <a:spcBef>
                <a:spcPts val="0"/>
              </a:spcBef>
              <a:buClr>
                <a:schemeClr val="lt1"/>
              </a:buClr>
              <a:buSzPct val="100000"/>
              <a:defRPr sz="1600">
                <a:solidFill>
                  <a:schemeClr val="lt1"/>
                </a:solidFill>
              </a:defRPr>
            </a:lvl7pPr>
            <a:lvl8pPr lvl="7">
              <a:spcBef>
                <a:spcPts val="0"/>
              </a:spcBef>
              <a:buClr>
                <a:schemeClr val="lt1"/>
              </a:buClr>
              <a:buSzPct val="100000"/>
              <a:defRPr sz="1600">
                <a:solidFill>
                  <a:schemeClr val="lt1"/>
                </a:solidFill>
              </a:defRPr>
            </a:lvl8pPr>
            <a:lvl9pPr lvl="8">
              <a:spcBef>
                <a:spcPts val="0"/>
              </a:spcBef>
              <a:buClr>
                <a:schemeClr val="lt1"/>
              </a:buClr>
              <a:buSzPct val="100000"/>
              <a:defRPr sz="1600">
                <a:solidFill>
                  <a:schemeClr val="lt1"/>
                </a:solidFill>
              </a:defRPr>
            </a:lvl9pPr>
          </a:lstStyle>
          <a:p>
            <a:endParaRPr/>
          </a:p>
        </p:txBody>
      </p:sp>
      <p:sp>
        <p:nvSpPr>
          <p:cNvPr id="41" name="Shape 41"/>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16019007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4"/>
        <p:cNvGrpSpPr/>
        <p:nvPr/>
      </p:nvGrpSpPr>
      <p:grpSpPr>
        <a:xfrm>
          <a:off x="0" y="0"/>
          <a:ext cx="0" cy="0"/>
          <a:chOff x="0" y="0"/>
          <a:chExt cx="0" cy="0"/>
        </a:xfrm>
      </p:grpSpPr>
      <p:sp>
        <p:nvSpPr>
          <p:cNvPr id="25" name="Shape 25"/>
          <p:cNvSpPr/>
          <p:nvPr/>
        </p:nvSpPr>
        <p:spPr>
          <a:xfrm rot="10800000" flipH="1">
            <a:off x="0" y="2247999"/>
            <a:ext cx="12192000" cy="4610000"/>
          </a:xfrm>
          <a:prstGeom prst="rect">
            <a:avLst/>
          </a:prstGeom>
          <a:solidFill>
            <a:schemeClr val="accent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6" name="Shape 26"/>
          <p:cNvSpPr/>
          <p:nvPr/>
        </p:nvSpPr>
        <p:spPr>
          <a:xfrm>
            <a:off x="0" y="2248000"/>
            <a:ext cx="121920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 name="Shape 27"/>
          <p:cNvSpPr txBox="1">
            <a:spLocks noGrp="1"/>
          </p:cNvSpPr>
          <p:nvPr>
            <p:ph type="title"/>
          </p:nvPr>
        </p:nvSpPr>
        <p:spPr>
          <a:xfrm>
            <a:off x="629200" y="984967"/>
            <a:ext cx="10962800" cy="1023599"/>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629200" y="2558767"/>
            <a:ext cx="5333199" cy="3613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29" name="Shape 29"/>
          <p:cNvSpPr txBox="1">
            <a:spLocks noGrp="1"/>
          </p:cNvSpPr>
          <p:nvPr>
            <p:ph type="body" idx="2"/>
          </p:nvPr>
        </p:nvSpPr>
        <p:spPr>
          <a:xfrm>
            <a:off x="6259001" y="2558767"/>
            <a:ext cx="5333199" cy="3613600"/>
          </a:xfrm>
          <a:prstGeom prst="rect">
            <a:avLst/>
          </a:prstGeom>
        </p:spPr>
        <p:txBody>
          <a:bodyPr lIns="91425" tIns="91425" rIns="91425" bIns="91425" anchor="t" anchorCtr="0"/>
          <a:lstStyle>
            <a:lvl1pPr lvl="0">
              <a:spcBef>
                <a:spcPts val="0"/>
              </a:spcBef>
              <a:buSzPct val="100000"/>
              <a:defRPr sz="1867"/>
            </a:lvl1pPr>
            <a:lvl2pPr lvl="1">
              <a:spcBef>
                <a:spcPts val="0"/>
              </a:spcBef>
              <a:buSzPct val="100000"/>
              <a:defRPr sz="1600"/>
            </a:lvl2pPr>
            <a:lvl3pPr lvl="2">
              <a:spcBef>
                <a:spcPts val="0"/>
              </a:spcBef>
              <a:buSzPct val="100000"/>
              <a:defRPr sz="1600"/>
            </a:lvl3pPr>
            <a:lvl4pPr lvl="3">
              <a:spcBef>
                <a:spcPts val="0"/>
              </a:spcBef>
              <a:buSzPct val="100000"/>
              <a:defRPr sz="1600"/>
            </a:lvl4pPr>
            <a:lvl5pPr lvl="4">
              <a:spcBef>
                <a:spcPts val="0"/>
              </a:spcBef>
              <a:buSzPct val="100000"/>
              <a:defRPr sz="1600"/>
            </a:lvl5pPr>
            <a:lvl6pPr lvl="5">
              <a:spcBef>
                <a:spcPts val="0"/>
              </a:spcBef>
              <a:buSzPct val="100000"/>
              <a:defRPr sz="1600"/>
            </a:lvl6pPr>
            <a:lvl7pPr lvl="6">
              <a:spcBef>
                <a:spcPts val="0"/>
              </a:spcBef>
              <a:buSzPct val="100000"/>
              <a:defRPr sz="1600"/>
            </a:lvl7pPr>
            <a:lvl8pPr lvl="7">
              <a:spcBef>
                <a:spcPts val="0"/>
              </a:spcBef>
              <a:buSzPct val="100000"/>
              <a:defRPr sz="1600"/>
            </a:lvl8pPr>
            <a:lvl9pPr lvl="8">
              <a:spcBef>
                <a:spcPts val="0"/>
              </a:spcBef>
              <a:buSzPct val="100000"/>
              <a:defRPr sz="1600"/>
            </a:lvl9pPr>
          </a:lstStyle>
          <a:p>
            <a:endParaRPr/>
          </a:p>
        </p:txBody>
      </p:sp>
      <p:sp>
        <p:nvSpPr>
          <p:cNvPr id="30" name="Shape 30"/>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32197096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flipH="1">
            <a:off x="0" y="1"/>
            <a:ext cx="6096000" cy="6857999"/>
          </a:xfrm>
          <a:prstGeom prst="rect">
            <a:avLst/>
          </a:prstGeom>
          <a:solidFill>
            <a:schemeClr val="accent4"/>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Shape 47"/>
          <p:cNvSpPr/>
          <p:nvPr/>
        </p:nvSpPr>
        <p:spPr>
          <a:xfrm rot="5400000">
            <a:off x="2595232" y="3357000"/>
            <a:ext cx="6857200" cy="144800"/>
          </a:xfrm>
          <a:prstGeom prst="rect">
            <a:avLst/>
          </a:prstGeom>
          <a:gradFill>
            <a:gsLst>
              <a:gs pos="0">
                <a:srgbClr val="F9F9F9"/>
              </a:gs>
              <a:gs pos="36000">
                <a:srgbClr val="F9F9F9"/>
              </a:gs>
              <a:gs pos="80000">
                <a:srgbClr val="DEDEDE"/>
              </a:gs>
              <a:gs pos="100000">
                <a:srgbClr val="999999"/>
              </a:gs>
            </a:gsLst>
            <a:lin ang="16200038" scaled="0"/>
          </a:gra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8" name="Shape 48"/>
          <p:cNvSpPr txBox="1">
            <a:spLocks noGrp="1"/>
          </p:cNvSpPr>
          <p:nvPr>
            <p:ph type="title"/>
          </p:nvPr>
        </p:nvSpPr>
        <p:spPr>
          <a:xfrm>
            <a:off x="354001" y="1644233"/>
            <a:ext cx="5393599" cy="1976400"/>
          </a:xfrm>
          <a:prstGeom prst="rect">
            <a:avLst/>
          </a:prstGeom>
        </p:spPr>
        <p:txBody>
          <a:bodyPr lIns="91425" tIns="91425" rIns="91425" bIns="91425" anchor="b" anchorCtr="0"/>
          <a:lstStyle>
            <a:lvl1pPr lvl="0" algn="ctr">
              <a:spcBef>
                <a:spcPts val="0"/>
              </a:spcBef>
              <a:buClr>
                <a:schemeClr val="dk2"/>
              </a:buClr>
              <a:buSzPct val="100000"/>
              <a:defRPr sz="5600">
                <a:solidFill>
                  <a:schemeClr val="dk2"/>
                </a:solidFill>
              </a:defRPr>
            </a:lvl1pPr>
            <a:lvl2pPr lvl="1" algn="ctr">
              <a:spcBef>
                <a:spcPts val="0"/>
              </a:spcBef>
              <a:buClr>
                <a:schemeClr val="dk2"/>
              </a:buClr>
              <a:buSzPct val="100000"/>
              <a:defRPr sz="5600">
                <a:solidFill>
                  <a:schemeClr val="dk2"/>
                </a:solidFill>
              </a:defRPr>
            </a:lvl2pPr>
            <a:lvl3pPr lvl="2" algn="ctr">
              <a:spcBef>
                <a:spcPts val="0"/>
              </a:spcBef>
              <a:buClr>
                <a:schemeClr val="dk2"/>
              </a:buClr>
              <a:buSzPct val="100000"/>
              <a:defRPr sz="5600">
                <a:solidFill>
                  <a:schemeClr val="dk2"/>
                </a:solidFill>
              </a:defRPr>
            </a:lvl3pPr>
            <a:lvl4pPr lvl="3" algn="ctr">
              <a:spcBef>
                <a:spcPts val="0"/>
              </a:spcBef>
              <a:buClr>
                <a:schemeClr val="dk2"/>
              </a:buClr>
              <a:buSzPct val="100000"/>
              <a:defRPr sz="5600">
                <a:solidFill>
                  <a:schemeClr val="dk2"/>
                </a:solidFill>
              </a:defRPr>
            </a:lvl4pPr>
            <a:lvl5pPr lvl="4" algn="ctr">
              <a:spcBef>
                <a:spcPts val="0"/>
              </a:spcBef>
              <a:buClr>
                <a:schemeClr val="dk2"/>
              </a:buClr>
              <a:buSzPct val="100000"/>
              <a:defRPr sz="5600">
                <a:solidFill>
                  <a:schemeClr val="dk2"/>
                </a:solidFill>
              </a:defRPr>
            </a:lvl5pPr>
            <a:lvl6pPr lvl="5" algn="ctr">
              <a:spcBef>
                <a:spcPts val="0"/>
              </a:spcBef>
              <a:buClr>
                <a:schemeClr val="dk2"/>
              </a:buClr>
              <a:buSzPct val="100000"/>
              <a:defRPr sz="5600">
                <a:solidFill>
                  <a:schemeClr val="dk2"/>
                </a:solidFill>
              </a:defRPr>
            </a:lvl6pPr>
            <a:lvl7pPr lvl="6" algn="ctr">
              <a:spcBef>
                <a:spcPts val="0"/>
              </a:spcBef>
              <a:buClr>
                <a:schemeClr val="dk2"/>
              </a:buClr>
              <a:buSzPct val="100000"/>
              <a:defRPr sz="5600">
                <a:solidFill>
                  <a:schemeClr val="dk2"/>
                </a:solidFill>
              </a:defRPr>
            </a:lvl7pPr>
            <a:lvl8pPr lvl="7" algn="ctr">
              <a:spcBef>
                <a:spcPts val="0"/>
              </a:spcBef>
              <a:buClr>
                <a:schemeClr val="dk2"/>
              </a:buClr>
              <a:buSzPct val="100000"/>
              <a:defRPr sz="5600">
                <a:solidFill>
                  <a:schemeClr val="dk2"/>
                </a:solidFill>
              </a:defRPr>
            </a:lvl8pPr>
            <a:lvl9pPr lvl="8" algn="ctr">
              <a:spcBef>
                <a:spcPts val="0"/>
              </a:spcBef>
              <a:buClr>
                <a:schemeClr val="dk2"/>
              </a:buClr>
              <a:buSzPct val="100000"/>
              <a:defRPr sz="5600">
                <a:solidFill>
                  <a:schemeClr val="dk2"/>
                </a:solidFill>
              </a:defRPr>
            </a:lvl9pPr>
          </a:lstStyle>
          <a:p>
            <a:endParaRPr/>
          </a:p>
        </p:txBody>
      </p:sp>
      <p:sp>
        <p:nvSpPr>
          <p:cNvPr id="49" name="Shape 49"/>
          <p:cNvSpPr txBox="1">
            <a:spLocks noGrp="1"/>
          </p:cNvSpPr>
          <p:nvPr>
            <p:ph type="subTitle" idx="1"/>
          </p:nvPr>
        </p:nvSpPr>
        <p:spPr>
          <a:xfrm>
            <a:off x="354001" y="3705955"/>
            <a:ext cx="5393599"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50" name="Shape 50"/>
          <p:cNvSpPr txBox="1">
            <a:spLocks noGrp="1"/>
          </p:cNvSpPr>
          <p:nvPr>
            <p:ph type="body" idx="2"/>
          </p:nvPr>
        </p:nvSpPr>
        <p:spPr>
          <a:xfrm>
            <a:off x="6586000" y="965601"/>
            <a:ext cx="5116000" cy="4926799"/>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FFFFFF"/>
                </a:solidFill>
                <a:cs typeface="Arial"/>
                <a:sym typeface="Arial"/>
              </a:rPr>
              <a:pPr defTabSz="1219170"/>
              <a:t>‹#›</a:t>
            </a:fld>
            <a:endParaRPr lang="en" sz="1867" kern="0">
              <a:solidFill>
                <a:srgbClr val="FFFFFF"/>
              </a:solidFill>
              <a:cs typeface="Arial"/>
              <a:sym typeface="Arial"/>
            </a:endParaRPr>
          </a:p>
        </p:txBody>
      </p:sp>
    </p:spTree>
    <p:extLst>
      <p:ext uri="{BB962C8B-B14F-4D97-AF65-F5344CB8AC3E}">
        <p14:creationId xmlns:p14="http://schemas.microsoft.com/office/powerpoint/2010/main" val="28936637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Main poin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653667" y="651000"/>
            <a:ext cx="8302800" cy="5454400"/>
          </a:xfrm>
          <a:prstGeom prst="rect">
            <a:avLst/>
          </a:prstGeom>
        </p:spPr>
        <p:txBody>
          <a:bodyPr lIns="91425" tIns="91425" rIns="91425" bIns="91425" anchor="ctr" anchorCtr="0"/>
          <a:lstStyle>
            <a:lvl1pPr lvl="0">
              <a:spcBef>
                <a:spcPts val="0"/>
              </a:spcBef>
              <a:buSzPct val="100000"/>
              <a:defRPr sz="8000"/>
            </a:lvl1pPr>
            <a:lvl2pPr lvl="1">
              <a:spcBef>
                <a:spcPts val="0"/>
              </a:spcBef>
              <a:buSzPct val="100000"/>
              <a:defRPr sz="8000"/>
            </a:lvl2pPr>
            <a:lvl3pPr lvl="2">
              <a:spcBef>
                <a:spcPts val="0"/>
              </a:spcBef>
              <a:buSzPct val="100000"/>
              <a:defRPr sz="8000"/>
            </a:lvl3pPr>
            <a:lvl4pPr lvl="3">
              <a:spcBef>
                <a:spcPts val="0"/>
              </a:spcBef>
              <a:buSzPct val="100000"/>
              <a:defRPr sz="8000"/>
            </a:lvl4pPr>
            <a:lvl5pPr lvl="4">
              <a:spcBef>
                <a:spcPts val="0"/>
              </a:spcBef>
              <a:buSzPct val="100000"/>
              <a:defRPr sz="8000"/>
            </a:lvl5pPr>
            <a:lvl6pPr lvl="5">
              <a:spcBef>
                <a:spcPts val="0"/>
              </a:spcBef>
              <a:buSzPct val="100000"/>
              <a:defRPr sz="8000"/>
            </a:lvl6pPr>
            <a:lvl7pPr lvl="6">
              <a:spcBef>
                <a:spcPts val="0"/>
              </a:spcBef>
              <a:buSzPct val="100000"/>
              <a:defRPr sz="8000"/>
            </a:lvl7pPr>
            <a:lvl8pPr lvl="7">
              <a:spcBef>
                <a:spcPts val="0"/>
              </a:spcBef>
              <a:buSzPct val="100000"/>
              <a:defRPr sz="8000"/>
            </a:lvl8pPr>
            <a:lvl9pPr lvl="8">
              <a:spcBef>
                <a:spcPts val="0"/>
              </a:spcBef>
              <a:buSzPct val="100000"/>
              <a:defRPr sz="8000"/>
            </a:lvl9pPr>
          </a:lstStyle>
          <a:p>
            <a:endParaRPr/>
          </a:p>
        </p:txBody>
      </p:sp>
      <p:sp>
        <p:nvSpPr>
          <p:cNvPr id="44" name="Shape 44"/>
          <p:cNvSpPr txBox="1">
            <a:spLocks noGrp="1"/>
          </p:cNvSpPr>
          <p:nvPr>
            <p:ph type="sldNum" idx="12"/>
          </p:nvPr>
        </p:nvSpPr>
        <p:spPr>
          <a:xfrm>
            <a:off x="11364722" y="6260831"/>
            <a:ext cx="731599"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FFFFFF"/>
                </a:solidFill>
                <a:cs typeface="Arial"/>
                <a:sym typeface="Arial"/>
              </a:rPr>
              <a:pPr defTabSz="1219170"/>
              <a:t>‹#›</a:t>
            </a:fld>
            <a:endParaRPr lang="en" sz="1867" kern="0">
              <a:solidFill>
                <a:srgbClr val="FFFFFF"/>
              </a:solidFill>
              <a:cs typeface="Arial"/>
              <a:sym typeface="Arial"/>
            </a:endParaRPr>
          </a:p>
        </p:txBody>
      </p:sp>
    </p:spTree>
    <p:extLst>
      <p:ext uri="{BB962C8B-B14F-4D97-AF65-F5344CB8AC3E}">
        <p14:creationId xmlns:p14="http://schemas.microsoft.com/office/powerpoint/2010/main" val="4428626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cxnSp>
        <p:nvCxnSpPr>
          <p:cNvPr id="10" name="Shape 10"/>
          <p:cNvCxnSpPr/>
          <p:nvPr/>
        </p:nvCxnSpPr>
        <p:spPr>
          <a:xfrm>
            <a:off x="0" y="3997533"/>
            <a:ext cx="12192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680600" y="1676400"/>
            <a:ext cx="10830800" cy="2118000"/>
          </a:xfrm>
          <a:prstGeom prst="rect">
            <a:avLst/>
          </a:prstGeom>
        </p:spPr>
        <p:txBody>
          <a:bodyPr lIns="91425" tIns="91425" rIns="91425" bIns="91425" anchor="b" anchorCtr="0"/>
          <a:lstStyle>
            <a:lvl1pPr lvl="0">
              <a:spcBef>
                <a:spcPts val="0"/>
              </a:spcBef>
              <a:buClr>
                <a:schemeClr val="lt1"/>
              </a:buClr>
              <a:buSzPct val="100000"/>
              <a:defRPr sz="6400">
                <a:solidFill>
                  <a:schemeClr val="lt1"/>
                </a:solidFill>
              </a:defRPr>
            </a:lvl1pPr>
            <a:lvl2pPr lvl="1">
              <a:spcBef>
                <a:spcPts val="0"/>
              </a:spcBef>
              <a:buClr>
                <a:schemeClr val="lt1"/>
              </a:buClr>
              <a:buSzPct val="100000"/>
              <a:defRPr sz="6400">
                <a:solidFill>
                  <a:schemeClr val="lt1"/>
                </a:solidFill>
              </a:defRPr>
            </a:lvl2pPr>
            <a:lvl3pPr lvl="2">
              <a:spcBef>
                <a:spcPts val="0"/>
              </a:spcBef>
              <a:buClr>
                <a:schemeClr val="lt1"/>
              </a:buClr>
              <a:buSzPct val="100000"/>
              <a:defRPr sz="6400">
                <a:solidFill>
                  <a:schemeClr val="lt1"/>
                </a:solidFill>
              </a:defRPr>
            </a:lvl3pPr>
            <a:lvl4pPr lvl="3">
              <a:spcBef>
                <a:spcPts val="0"/>
              </a:spcBef>
              <a:buClr>
                <a:schemeClr val="lt1"/>
              </a:buClr>
              <a:buSzPct val="100000"/>
              <a:defRPr sz="6400">
                <a:solidFill>
                  <a:schemeClr val="lt1"/>
                </a:solidFill>
              </a:defRPr>
            </a:lvl4pPr>
            <a:lvl5pPr lvl="4">
              <a:spcBef>
                <a:spcPts val="0"/>
              </a:spcBef>
              <a:buClr>
                <a:schemeClr val="lt1"/>
              </a:buClr>
              <a:buSzPct val="100000"/>
              <a:defRPr sz="6400">
                <a:solidFill>
                  <a:schemeClr val="lt1"/>
                </a:solidFill>
              </a:defRPr>
            </a:lvl5pPr>
            <a:lvl6pPr lvl="5">
              <a:spcBef>
                <a:spcPts val="0"/>
              </a:spcBef>
              <a:buClr>
                <a:schemeClr val="lt1"/>
              </a:buClr>
              <a:buSzPct val="100000"/>
              <a:defRPr sz="6400">
                <a:solidFill>
                  <a:schemeClr val="lt1"/>
                </a:solidFill>
              </a:defRPr>
            </a:lvl6pPr>
            <a:lvl7pPr lvl="6">
              <a:spcBef>
                <a:spcPts val="0"/>
              </a:spcBef>
              <a:buClr>
                <a:schemeClr val="lt1"/>
              </a:buClr>
              <a:buSzPct val="100000"/>
              <a:defRPr sz="6400">
                <a:solidFill>
                  <a:schemeClr val="lt1"/>
                </a:solidFill>
              </a:defRPr>
            </a:lvl7pPr>
            <a:lvl8pPr lvl="7">
              <a:spcBef>
                <a:spcPts val="0"/>
              </a:spcBef>
              <a:buClr>
                <a:schemeClr val="lt1"/>
              </a:buClr>
              <a:buSzPct val="100000"/>
              <a:defRPr sz="6400">
                <a:solidFill>
                  <a:schemeClr val="lt1"/>
                </a:solidFill>
              </a:defRPr>
            </a:lvl8pPr>
            <a:lvl9pPr lvl="8">
              <a:spcBef>
                <a:spcPts val="0"/>
              </a:spcBef>
              <a:buClr>
                <a:schemeClr val="lt1"/>
              </a:buClr>
              <a:buSzPct val="100000"/>
              <a:defRPr sz="6400">
                <a:solidFill>
                  <a:schemeClr val="lt1"/>
                </a:solidFill>
              </a:defRPr>
            </a:lvl9pPr>
          </a:lstStyle>
          <a:p>
            <a:endParaRPr/>
          </a:p>
        </p:txBody>
      </p:sp>
      <p:sp>
        <p:nvSpPr>
          <p:cNvPr id="12" name="Shape 12"/>
          <p:cNvSpPr txBox="1">
            <a:spLocks noGrp="1"/>
          </p:cNvSpPr>
          <p:nvPr>
            <p:ph type="subTitle" idx="1"/>
          </p:nvPr>
        </p:nvSpPr>
        <p:spPr>
          <a:xfrm>
            <a:off x="680600" y="4243083"/>
            <a:ext cx="10830800" cy="8400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3200">
                <a:solidFill>
                  <a:schemeClr val="lt1"/>
                </a:solidFill>
              </a:defRPr>
            </a:lvl1pPr>
            <a:lvl2pPr lvl="1">
              <a:lnSpc>
                <a:spcPct val="100000"/>
              </a:lnSpc>
              <a:spcBef>
                <a:spcPts val="0"/>
              </a:spcBef>
              <a:spcAft>
                <a:spcPts val="0"/>
              </a:spcAft>
              <a:buClr>
                <a:schemeClr val="lt1"/>
              </a:buClr>
              <a:buSzPct val="100000"/>
              <a:buNone/>
              <a:defRPr sz="3200">
                <a:solidFill>
                  <a:schemeClr val="lt1"/>
                </a:solidFill>
              </a:defRPr>
            </a:lvl2pPr>
            <a:lvl3pPr lvl="2">
              <a:lnSpc>
                <a:spcPct val="100000"/>
              </a:lnSpc>
              <a:spcBef>
                <a:spcPts val="0"/>
              </a:spcBef>
              <a:spcAft>
                <a:spcPts val="0"/>
              </a:spcAft>
              <a:buClr>
                <a:schemeClr val="lt1"/>
              </a:buClr>
              <a:buSzPct val="100000"/>
              <a:buNone/>
              <a:defRPr sz="3200">
                <a:solidFill>
                  <a:schemeClr val="lt1"/>
                </a:solidFill>
              </a:defRPr>
            </a:lvl3pPr>
            <a:lvl4pPr lvl="3">
              <a:lnSpc>
                <a:spcPct val="100000"/>
              </a:lnSpc>
              <a:spcBef>
                <a:spcPts val="0"/>
              </a:spcBef>
              <a:spcAft>
                <a:spcPts val="0"/>
              </a:spcAft>
              <a:buClr>
                <a:schemeClr val="lt1"/>
              </a:buClr>
              <a:buSzPct val="100000"/>
              <a:buNone/>
              <a:defRPr sz="3200">
                <a:solidFill>
                  <a:schemeClr val="lt1"/>
                </a:solidFill>
              </a:defRPr>
            </a:lvl4pPr>
            <a:lvl5pPr lvl="4">
              <a:lnSpc>
                <a:spcPct val="100000"/>
              </a:lnSpc>
              <a:spcBef>
                <a:spcPts val="0"/>
              </a:spcBef>
              <a:spcAft>
                <a:spcPts val="0"/>
              </a:spcAft>
              <a:buClr>
                <a:schemeClr val="lt1"/>
              </a:buClr>
              <a:buSzPct val="100000"/>
              <a:buNone/>
              <a:defRPr sz="3200">
                <a:solidFill>
                  <a:schemeClr val="lt1"/>
                </a:solidFill>
              </a:defRPr>
            </a:lvl5pPr>
            <a:lvl6pPr lvl="5">
              <a:lnSpc>
                <a:spcPct val="100000"/>
              </a:lnSpc>
              <a:spcBef>
                <a:spcPts val="0"/>
              </a:spcBef>
              <a:spcAft>
                <a:spcPts val="0"/>
              </a:spcAft>
              <a:buClr>
                <a:schemeClr val="lt1"/>
              </a:buClr>
              <a:buSzPct val="100000"/>
              <a:buNone/>
              <a:defRPr sz="3200">
                <a:solidFill>
                  <a:schemeClr val="lt1"/>
                </a:solidFill>
              </a:defRPr>
            </a:lvl6pPr>
            <a:lvl7pPr lvl="6">
              <a:lnSpc>
                <a:spcPct val="100000"/>
              </a:lnSpc>
              <a:spcBef>
                <a:spcPts val="0"/>
              </a:spcBef>
              <a:spcAft>
                <a:spcPts val="0"/>
              </a:spcAft>
              <a:buClr>
                <a:schemeClr val="lt1"/>
              </a:buClr>
              <a:buSzPct val="100000"/>
              <a:buNone/>
              <a:defRPr sz="3200">
                <a:solidFill>
                  <a:schemeClr val="lt1"/>
                </a:solidFill>
              </a:defRPr>
            </a:lvl7pPr>
            <a:lvl8pPr lvl="7">
              <a:lnSpc>
                <a:spcPct val="100000"/>
              </a:lnSpc>
              <a:spcBef>
                <a:spcPts val="0"/>
              </a:spcBef>
              <a:spcAft>
                <a:spcPts val="0"/>
              </a:spcAft>
              <a:buClr>
                <a:schemeClr val="lt1"/>
              </a:buClr>
              <a:buSzPct val="100000"/>
              <a:buNone/>
              <a:defRPr sz="3200">
                <a:solidFill>
                  <a:schemeClr val="lt1"/>
                </a:solidFill>
              </a:defRPr>
            </a:lvl8pPr>
            <a:lvl9pPr lvl="8">
              <a:lnSpc>
                <a:spcPct val="100000"/>
              </a:lnSpc>
              <a:spcBef>
                <a:spcPts val="0"/>
              </a:spcBef>
              <a:spcAft>
                <a:spcPts val="0"/>
              </a:spcAft>
              <a:buClr>
                <a:schemeClr val="lt1"/>
              </a:buClr>
              <a:buSzPct val="100000"/>
              <a:buNone/>
              <a:defRPr sz="3200">
                <a:solidFill>
                  <a:schemeClr val="lt1"/>
                </a:solidFill>
              </a:defRPr>
            </a:lvl9pPr>
          </a:lstStyle>
          <a:p>
            <a:endParaRPr/>
          </a:p>
        </p:txBody>
      </p:sp>
      <p:sp>
        <p:nvSpPr>
          <p:cNvPr id="13" name="Shape 13"/>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FFFFFF"/>
                </a:solidFill>
                <a:cs typeface="Arial"/>
                <a:sym typeface="Arial"/>
              </a:rPr>
              <a:pPr defTabSz="1219170"/>
              <a:t>‹#›</a:t>
            </a:fld>
            <a:endParaRPr lang="en" sz="1867" kern="0">
              <a:solidFill>
                <a:srgbClr val="FFFFFF"/>
              </a:solidFill>
              <a:cs typeface="Arial"/>
              <a:sym typeface="Arial"/>
            </a:endParaRPr>
          </a:p>
        </p:txBody>
      </p:sp>
    </p:spTree>
    <p:extLst>
      <p:ext uri="{BB962C8B-B14F-4D97-AF65-F5344CB8AC3E}">
        <p14:creationId xmlns:p14="http://schemas.microsoft.com/office/powerpoint/2010/main" val="23492761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6727600"/>
            <a:ext cx="12192000" cy="130400"/>
          </a:xfrm>
          <a:prstGeom prst="rect">
            <a:avLst/>
          </a:prstGeom>
          <a:solidFill>
            <a:schemeClr val="lt2"/>
          </a:solidFill>
          <a:ln>
            <a:noFill/>
          </a:ln>
        </p:spPr>
        <p:txBody>
          <a:bodyPr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0" name="Shape 20"/>
          <p:cNvSpPr txBox="1">
            <a:spLocks noGrp="1"/>
          </p:cNvSpPr>
          <p:nvPr>
            <p:ph type="title"/>
          </p:nvPr>
        </p:nvSpPr>
        <p:spPr>
          <a:xfrm>
            <a:off x="415600" y="593367"/>
            <a:ext cx="113608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1" name="Shape 21"/>
          <p:cNvSpPr txBox="1">
            <a:spLocks noGrp="1"/>
          </p:cNvSpPr>
          <p:nvPr>
            <p:ph type="body" idx="1"/>
          </p:nvPr>
        </p:nvSpPr>
        <p:spPr>
          <a:xfrm>
            <a:off x="415600" y="1536633"/>
            <a:ext cx="113608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sldNum" idx="12"/>
          </p:nvPr>
        </p:nvSpPr>
        <p:spPr>
          <a:xfrm>
            <a:off x="11296609" y="6217621"/>
            <a:ext cx="731600" cy="524800"/>
          </a:xfrm>
          <a:prstGeom prst="rect">
            <a:avLst/>
          </a:prstGeom>
        </p:spPr>
        <p:txBody>
          <a:bodyPr lIns="91425" tIns="91425" rIns="91425" bIns="91425" anchor="ctr" anchorCtr="0">
            <a:noAutofit/>
          </a:bodyPr>
          <a:lstStyle/>
          <a:p>
            <a:pPr defTabSz="1219170"/>
            <a:fld id="{00000000-1234-1234-1234-123412341234}" type="slidenum">
              <a:rPr lang="en" sz="1867" kern="0" smtClean="0">
                <a:solidFill>
                  <a:srgbClr val="000000"/>
                </a:solidFill>
                <a:cs typeface="Arial"/>
                <a:sym typeface="Arial"/>
              </a:rPr>
              <a:pPr defTabSz="1219170"/>
              <a:t>‹#›</a:t>
            </a:fld>
            <a:endParaRPr lang="en" sz="1867" kern="0">
              <a:solidFill>
                <a:srgbClr val="000000"/>
              </a:solidFill>
              <a:cs typeface="Arial"/>
              <a:sym typeface="Arial"/>
            </a:endParaRPr>
          </a:p>
        </p:txBody>
      </p:sp>
    </p:spTree>
    <p:extLst>
      <p:ext uri="{BB962C8B-B14F-4D97-AF65-F5344CB8AC3E}">
        <p14:creationId xmlns:p14="http://schemas.microsoft.com/office/powerpoint/2010/main" val="38725567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12192000" cy="6857997"/>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Calibri"/>
              <a:ea typeface="+mn-ea"/>
              <a:cs typeface="+mn-cs"/>
            </a:endParaRPr>
          </a:p>
        </p:txBody>
      </p:sp>
      <p:sp>
        <p:nvSpPr>
          <p:cNvPr id="2" name="Holder 2"/>
          <p:cNvSpPr>
            <a:spLocks noGrp="1"/>
          </p:cNvSpPr>
          <p:nvPr>
            <p:ph type="title"/>
          </p:nvPr>
        </p:nvSpPr>
        <p:spPr>
          <a:xfrm>
            <a:off x="230474" y="240793"/>
            <a:ext cx="9659902" cy="410433"/>
          </a:xfrm>
        </p:spPr>
        <p:txBody>
          <a:bodyPr lIns="0" tIns="0" rIns="0" bIns="0"/>
          <a:lstStyle>
            <a:lvl1pPr>
              <a:defRPr sz="2667" b="0" i="0">
                <a:solidFill>
                  <a:srgbClr val="C6243A"/>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933" b="0" i="0">
                <a:solidFill>
                  <a:srgbClr val="888888"/>
                </a:solidFill>
                <a:latin typeface="Calibri"/>
                <a:cs typeface="Calibri"/>
              </a:defRPr>
            </a:lvl1pPr>
          </a:lstStyle>
          <a:p>
            <a:pPr marL="16933" defTabSz="1219170">
              <a:lnSpc>
                <a:spcPts val="1013"/>
              </a:lnSpc>
            </a:pPr>
            <a:r>
              <a:rPr lang="en-US" spc="-13"/>
              <a:t>©2017 </a:t>
            </a:r>
            <a:r>
              <a:rPr lang="en-US" spc="-7"/>
              <a:t>Memnon </a:t>
            </a:r>
            <a:r>
              <a:rPr lang="en-US" spc="-13"/>
              <a:t>Archiving </a:t>
            </a:r>
            <a:r>
              <a:rPr lang="en-US" spc="-7"/>
              <a:t>Services SA. All </a:t>
            </a:r>
            <a:r>
              <a:rPr lang="en-US" spc="-13"/>
              <a:t>rights </a:t>
            </a:r>
            <a:r>
              <a:rPr lang="en-US" spc="13"/>
              <a:t> </a:t>
            </a:r>
            <a:r>
              <a:rPr lang="en-US" spc="-7"/>
              <a:t>reserved</a:t>
            </a:r>
            <a:endParaRPr lang="en-US" spc="-7" dirty="0"/>
          </a:p>
        </p:txBody>
      </p:sp>
      <p:sp>
        <p:nvSpPr>
          <p:cNvPr id="4" name="Holder 4"/>
          <p:cNvSpPr>
            <a:spLocks noGrp="1"/>
          </p:cNvSpPr>
          <p:nvPr>
            <p:ph type="dt" sz="half" idx="6"/>
          </p:nvPr>
        </p:nvSpPr>
        <p:spPr/>
        <p:txBody>
          <a:bodyPr lIns="0" tIns="0" rIns="0" bIns="0"/>
          <a:lstStyle>
            <a:lvl1pPr>
              <a:defRPr sz="933" b="0" i="0">
                <a:solidFill>
                  <a:srgbClr val="7E7E7E"/>
                </a:solidFill>
                <a:latin typeface="Calibri"/>
                <a:cs typeface="Calibri"/>
              </a:defRPr>
            </a:lvl1pPr>
          </a:lstStyle>
          <a:p>
            <a:pPr marL="16933" defTabSz="1219170">
              <a:lnSpc>
                <a:spcPts val="1013"/>
              </a:lnSpc>
            </a:pPr>
            <a:r>
              <a:rPr lang="en-US" spc="-13"/>
              <a:t>Highly Confidential</a:t>
            </a:r>
            <a:endParaRPr lang="en-US" spc="-13" dirty="0"/>
          </a:p>
        </p:txBody>
      </p:sp>
      <p:sp>
        <p:nvSpPr>
          <p:cNvPr id="5" name="Holder 5"/>
          <p:cNvSpPr>
            <a:spLocks noGrp="1"/>
          </p:cNvSpPr>
          <p:nvPr>
            <p:ph type="sldNum" sz="quarter" idx="7"/>
          </p:nvPr>
        </p:nvSpPr>
        <p:spPr/>
        <p:txBody>
          <a:bodyPr lIns="0" tIns="0" rIns="0" bIns="0"/>
          <a:lstStyle>
            <a:lvl1pPr>
              <a:defRPr sz="933" b="0" i="0">
                <a:solidFill>
                  <a:srgbClr val="888888"/>
                </a:solidFill>
                <a:latin typeface="Calibri"/>
                <a:cs typeface="Calibri"/>
              </a:defRPr>
            </a:lvl1pPr>
          </a:lstStyle>
          <a:p>
            <a:pPr marL="33866" defTabSz="1219170">
              <a:lnSpc>
                <a:spcPts val="1013"/>
              </a:lnSpc>
            </a:pPr>
            <a:fld id="{81D60167-4931-47E6-BA6A-407CBD079E47}" type="slidenum">
              <a:rPr lang="en-US" spc="-7" smtClean="0"/>
              <a:pPr marL="33866" defTabSz="1219170">
                <a:lnSpc>
                  <a:spcPts val="1013"/>
                </a:lnSpc>
              </a:pPr>
              <a:t>‹#›</a:t>
            </a:fld>
            <a:endParaRPr lang="en-US" spc="-7" dirty="0"/>
          </a:p>
        </p:txBody>
      </p:sp>
    </p:spTree>
    <p:extLst>
      <p:ext uri="{BB962C8B-B14F-4D97-AF65-F5344CB8AC3E}">
        <p14:creationId xmlns:p14="http://schemas.microsoft.com/office/powerpoint/2010/main" val="22733302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230474" y="240793"/>
            <a:ext cx="9659902" cy="410433"/>
          </a:xfrm>
        </p:spPr>
        <p:txBody>
          <a:bodyPr lIns="0" tIns="0" rIns="0" bIns="0"/>
          <a:lstStyle>
            <a:lvl1pPr>
              <a:defRPr sz="2667" b="0" i="0">
                <a:solidFill>
                  <a:srgbClr val="C6243A"/>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defRPr sz="933" b="0" i="0">
                <a:solidFill>
                  <a:srgbClr val="888888"/>
                </a:solidFill>
                <a:latin typeface="Calibri"/>
                <a:cs typeface="Calibri"/>
              </a:defRPr>
            </a:lvl1pPr>
          </a:lstStyle>
          <a:p>
            <a:pPr marL="16933" defTabSz="1219170">
              <a:lnSpc>
                <a:spcPts val="1013"/>
              </a:lnSpc>
            </a:pPr>
            <a:r>
              <a:rPr lang="en-US" spc="-13"/>
              <a:t>©2017 </a:t>
            </a:r>
            <a:r>
              <a:rPr lang="en-US" spc="-7"/>
              <a:t>Memnon </a:t>
            </a:r>
            <a:r>
              <a:rPr lang="en-US" spc="-13"/>
              <a:t>Archiving </a:t>
            </a:r>
            <a:r>
              <a:rPr lang="en-US" spc="-7"/>
              <a:t>Services SA. All </a:t>
            </a:r>
            <a:r>
              <a:rPr lang="en-US" spc="-13"/>
              <a:t>rights </a:t>
            </a:r>
            <a:r>
              <a:rPr lang="en-US" spc="13"/>
              <a:t> </a:t>
            </a:r>
            <a:r>
              <a:rPr lang="en-US" spc="-7"/>
              <a:t>reserved</a:t>
            </a:r>
            <a:endParaRPr lang="en-US" spc="-7" dirty="0"/>
          </a:p>
        </p:txBody>
      </p:sp>
      <p:sp>
        <p:nvSpPr>
          <p:cNvPr id="5" name="Holder 5"/>
          <p:cNvSpPr>
            <a:spLocks noGrp="1"/>
          </p:cNvSpPr>
          <p:nvPr>
            <p:ph type="dt" sz="half" idx="6"/>
          </p:nvPr>
        </p:nvSpPr>
        <p:spPr/>
        <p:txBody>
          <a:bodyPr lIns="0" tIns="0" rIns="0" bIns="0"/>
          <a:lstStyle>
            <a:lvl1pPr>
              <a:defRPr sz="933" b="0" i="0">
                <a:solidFill>
                  <a:srgbClr val="7E7E7E"/>
                </a:solidFill>
                <a:latin typeface="Calibri"/>
                <a:cs typeface="Calibri"/>
              </a:defRPr>
            </a:lvl1pPr>
          </a:lstStyle>
          <a:p>
            <a:pPr marL="16933" defTabSz="1219170">
              <a:lnSpc>
                <a:spcPts val="1013"/>
              </a:lnSpc>
            </a:pPr>
            <a:r>
              <a:rPr lang="en-US" spc="-13"/>
              <a:t>Highly Confidential</a:t>
            </a:r>
            <a:endParaRPr lang="en-US" spc="-13" dirty="0"/>
          </a:p>
        </p:txBody>
      </p:sp>
      <p:sp>
        <p:nvSpPr>
          <p:cNvPr id="6" name="Holder 6"/>
          <p:cNvSpPr>
            <a:spLocks noGrp="1"/>
          </p:cNvSpPr>
          <p:nvPr>
            <p:ph type="sldNum" sz="quarter" idx="7"/>
          </p:nvPr>
        </p:nvSpPr>
        <p:spPr/>
        <p:txBody>
          <a:bodyPr lIns="0" tIns="0" rIns="0" bIns="0"/>
          <a:lstStyle>
            <a:lvl1pPr>
              <a:defRPr sz="933" b="0" i="0">
                <a:solidFill>
                  <a:srgbClr val="888888"/>
                </a:solidFill>
                <a:latin typeface="Calibri"/>
                <a:cs typeface="Calibri"/>
              </a:defRPr>
            </a:lvl1pPr>
          </a:lstStyle>
          <a:p>
            <a:pPr marL="33866" defTabSz="1219170">
              <a:lnSpc>
                <a:spcPts val="1013"/>
              </a:lnSpc>
            </a:pPr>
            <a:fld id="{81D60167-4931-47E6-BA6A-407CBD079E47}" type="slidenum">
              <a:rPr lang="en-US" spc="-7" smtClean="0"/>
              <a:pPr marL="33866" defTabSz="1219170">
                <a:lnSpc>
                  <a:spcPts val="1013"/>
                </a:lnSpc>
              </a:pPr>
              <a:t>‹#›</a:t>
            </a:fld>
            <a:endParaRPr lang="en-US" spc="-7" dirty="0"/>
          </a:p>
        </p:txBody>
      </p:sp>
    </p:spTree>
    <p:extLst>
      <p:ext uri="{BB962C8B-B14F-4D97-AF65-F5344CB8AC3E}">
        <p14:creationId xmlns:p14="http://schemas.microsoft.com/office/powerpoint/2010/main" val="2737995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obj">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933" b="0" i="0">
                <a:solidFill>
                  <a:srgbClr val="888888"/>
                </a:solidFill>
                <a:latin typeface="Calibri"/>
                <a:cs typeface="Calibri"/>
              </a:defRPr>
            </a:lvl1pPr>
          </a:lstStyle>
          <a:p>
            <a:pPr marL="16933" defTabSz="1219170">
              <a:lnSpc>
                <a:spcPts val="1013"/>
              </a:lnSpc>
            </a:pPr>
            <a:r>
              <a:rPr lang="en-US" spc="-13"/>
              <a:t>©2017 </a:t>
            </a:r>
            <a:r>
              <a:rPr lang="en-US" spc="-7"/>
              <a:t>Memnon </a:t>
            </a:r>
            <a:r>
              <a:rPr lang="en-US" spc="-13"/>
              <a:t>Archiving </a:t>
            </a:r>
            <a:r>
              <a:rPr lang="en-US" spc="-7"/>
              <a:t>Services SA. All </a:t>
            </a:r>
            <a:r>
              <a:rPr lang="en-US" spc="-13"/>
              <a:t>rights </a:t>
            </a:r>
            <a:r>
              <a:rPr lang="en-US" spc="13"/>
              <a:t> </a:t>
            </a:r>
            <a:r>
              <a:rPr lang="en-US" spc="-7"/>
              <a:t>reserved</a:t>
            </a:r>
            <a:endParaRPr lang="en-US" spc="-7" dirty="0"/>
          </a:p>
        </p:txBody>
      </p:sp>
      <p:sp>
        <p:nvSpPr>
          <p:cNvPr id="3" name="Holder 3"/>
          <p:cNvSpPr>
            <a:spLocks noGrp="1"/>
          </p:cNvSpPr>
          <p:nvPr>
            <p:ph type="dt" sz="half" idx="6"/>
          </p:nvPr>
        </p:nvSpPr>
        <p:spPr/>
        <p:txBody>
          <a:bodyPr lIns="0" tIns="0" rIns="0" bIns="0"/>
          <a:lstStyle>
            <a:lvl1pPr>
              <a:defRPr sz="933" b="0" i="0">
                <a:solidFill>
                  <a:srgbClr val="7E7E7E"/>
                </a:solidFill>
                <a:latin typeface="Calibri"/>
                <a:cs typeface="Calibri"/>
              </a:defRPr>
            </a:lvl1pPr>
          </a:lstStyle>
          <a:p>
            <a:pPr marL="16933" defTabSz="1219170">
              <a:lnSpc>
                <a:spcPts val="1013"/>
              </a:lnSpc>
            </a:pPr>
            <a:r>
              <a:rPr lang="en-US" spc="-13"/>
              <a:t>Highly Confidential</a:t>
            </a:r>
            <a:endParaRPr lang="en-US" spc="-13" dirty="0"/>
          </a:p>
        </p:txBody>
      </p:sp>
      <p:sp>
        <p:nvSpPr>
          <p:cNvPr id="4" name="Holder 4"/>
          <p:cNvSpPr>
            <a:spLocks noGrp="1"/>
          </p:cNvSpPr>
          <p:nvPr>
            <p:ph type="sldNum" sz="quarter" idx="7"/>
          </p:nvPr>
        </p:nvSpPr>
        <p:spPr/>
        <p:txBody>
          <a:bodyPr lIns="0" tIns="0" rIns="0" bIns="0"/>
          <a:lstStyle>
            <a:lvl1pPr>
              <a:defRPr sz="933" b="0" i="0">
                <a:solidFill>
                  <a:srgbClr val="888888"/>
                </a:solidFill>
                <a:latin typeface="Calibri"/>
                <a:cs typeface="Calibri"/>
              </a:defRPr>
            </a:lvl1pPr>
          </a:lstStyle>
          <a:p>
            <a:pPr marL="33866" defTabSz="1219170">
              <a:lnSpc>
                <a:spcPts val="1013"/>
              </a:lnSpc>
            </a:pPr>
            <a:fld id="{81D60167-4931-47E6-BA6A-407CBD079E47}" type="slidenum">
              <a:rPr lang="en-US" spc="-7" smtClean="0"/>
              <a:pPr marL="33866" defTabSz="1219170">
                <a:lnSpc>
                  <a:spcPts val="1013"/>
                </a:lnSpc>
              </a:pPr>
              <a:t>‹#›</a:t>
            </a:fld>
            <a:endParaRPr lang="en-US" spc="-7" dirty="0"/>
          </a:p>
        </p:txBody>
      </p:sp>
    </p:spTree>
    <p:extLst>
      <p:ext uri="{BB962C8B-B14F-4D97-AF65-F5344CB8AC3E}">
        <p14:creationId xmlns:p14="http://schemas.microsoft.com/office/powerpoint/2010/main" val="4290415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488F8-1E01-42C9-88E7-7AC96004DF2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61C9BB-3107-49EA-9B2A-8FE028DB82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2BF68FA-EF1B-4882-A710-45F5AEB877BB}"/>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BC383E5C-F407-40D3-A092-24DE5AC461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5BEDD2-07A3-4F66-802F-24E7568DA021}"/>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3376205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230474" y="240793"/>
            <a:ext cx="9659902" cy="410433"/>
          </a:xfrm>
        </p:spPr>
        <p:txBody>
          <a:bodyPr lIns="0" tIns="0" rIns="0" bIns="0"/>
          <a:lstStyle>
            <a:lvl1pPr>
              <a:defRPr sz="2667" b="0" i="0">
                <a:solidFill>
                  <a:srgbClr val="C6243A"/>
                </a:solidFill>
                <a:latin typeface="Calibri"/>
                <a:cs typeface="Calibri"/>
              </a:defRPr>
            </a:lvl1pPr>
          </a:lstStyle>
          <a:p>
            <a:endParaRPr/>
          </a:p>
        </p:txBody>
      </p:sp>
      <p:sp>
        <p:nvSpPr>
          <p:cNvPr id="3" name="Holder 3"/>
          <p:cNvSpPr>
            <a:spLocks noGrp="1"/>
          </p:cNvSpPr>
          <p:nvPr>
            <p:ph sz="half" idx="2"/>
          </p:nvPr>
        </p:nvSpPr>
        <p:spPr>
          <a:xfrm>
            <a:off x="609600" y="1577340"/>
            <a:ext cx="530352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80" y="1577340"/>
            <a:ext cx="530352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933" b="0" i="0">
                <a:solidFill>
                  <a:srgbClr val="888888"/>
                </a:solidFill>
                <a:latin typeface="Calibri"/>
                <a:cs typeface="Calibri"/>
              </a:defRPr>
            </a:lvl1pPr>
          </a:lstStyle>
          <a:p>
            <a:pPr marL="16933" defTabSz="1219170">
              <a:lnSpc>
                <a:spcPts val="1013"/>
              </a:lnSpc>
            </a:pPr>
            <a:r>
              <a:rPr lang="en-US" spc="-13"/>
              <a:t>©2017 </a:t>
            </a:r>
            <a:r>
              <a:rPr lang="en-US" spc="-7"/>
              <a:t>Memnon </a:t>
            </a:r>
            <a:r>
              <a:rPr lang="en-US" spc="-13"/>
              <a:t>Archiving </a:t>
            </a:r>
            <a:r>
              <a:rPr lang="en-US" spc="-7"/>
              <a:t>Services SA. All </a:t>
            </a:r>
            <a:r>
              <a:rPr lang="en-US" spc="-13"/>
              <a:t>rights </a:t>
            </a:r>
            <a:r>
              <a:rPr lang="en-US" spc="13"/>
              <a:t> </a:t>
            </a:r>
            <a:r>
              <a:rPr lang="en-US" spc="-7"/>
              <a:t>reserved</a:t>
            </a:r>
            <a:endParaRPr lang="en-US" spc="-7" dirty="0"/>
          </a:p>
        </p:txBody>
      </p:sp>
      <p:sp>
        <p:nvSpPr>
          <p:cNvPr id="6" name="Holder 6"/>
          <p:cNvSpPr>
            <a:spLocks noGrp="1"/>
          </p:cNvSpPr>
          <p:nvPr>
            <p:ph type="dt" sz="half" idx="6"/>
          </p:nvPr>
        </p:nvSpPr>
        <p:spPr/>
        <p:txBody>
          <a:bodyPr lIns="0" tIns="0" rIns="0" bIns="0"/>
          <a:lstStyle>
            <a:lvl1pPr>
              <a:defRPr sz="933" b="0" i="0">
                <a:solidFill>
                  <a:srgbClr val="7E7E7E"/>
                </a:solidFill>
                <a:latin typeface="Calibri"/>
                <a:cs typeface="Calibri"/>
              </a:defRPr>
            </a:lvl1pPr>
          </a:lstStyle>
          <a:p>
            <a:pPr marL="16933" defTabSz="1219170">
              <a:lnSpc>
                <a:spcPts val="1013"/>
              </a:lnSpc>
            </a:pPr>
            <a:r>
              <a:rPr lang="en-US" spc="-13"/>
              <a:t>Highly Confidential</a:t>
            </a:r>
            <a:endParaRPr lang="en-US" spc="-13" dirty="0"/>
          </a:p>
        </p:txBody>
      </p:sp>
      <p:sp>
        <p:nvSpPr>
          <p:cNvPr id="7" name="Holder 7"/>
          <p:cNvSpPr>
            <a:spLocks noGrp="1"/>
          </p:cNvSpPr>
          <p:nvPr>
            <p:ph type="sldNum" sz="quarter" idx="7"/>
          </p:nvPr>
        </p:nvSpPr>
        <p:spPr/>
        <p:txBody>
          <a:bodyPr lIns="0" tIns="0" rIns="0" bIns="0"/>
          <a:lstStyle>
            <a:lvl1pPr>
              <a:defRPr sz="933" b="0" i="0">
                <a:solidFill>
                  <a:srgbClr val="888888"/>
                </a:solidFill>
                <a:latin typeface="Calibri"/>
                <a:cs typeface="Calibri"/>
              </a:defRPr>
            </a:lvl1pPr>
          </a:lstStyle>
          <a:p>
            <a:pPr marL="33866" defTabSz="1219170">
              <a:lnSpc>
                <a:spcPts val="1013"/>
              </a:lnSpc>
            </a:pPr>
            <a:fld id="{81D60167-4931-47E6-BA6A-407CBD079E47}" type="slidenum">
              <a:rPr lang="en-US" spc="-7" smtClean="0"/>
              <a:pPr marL="33866" defTabSz="1219170">
                <a:lnSpc>
                  <a:spcPts val="1013"/>
                </a:lnSpc>
              </a:pPr>
              <a:t>‹#›</a:t>
            </a:fld>
            <a:endParaRPr lang="en-US" spc="-7" dirty="0"/>
          </a:p>
        </p:txBody>
      </p:sp>
    </p:spTree>
    <p:extLst>
      <p:ext uri="{BB962C8B-B14F-4D97-AF65-F5344CB8AC3E}">
        <p14:creationId xmlns:p14="http://schemas.microsoft.com/office/powerpoint/2010/main" val="2408364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CEF95-0087-4949-B6CB-CB58C8665A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C06B8A-5047-4661-854E-6AA83D261D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FBC1318-ECBC-43E0-A411-87E39A85C7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EE3B3D7-1B2B-46CB-8D33-84ABBFEE5A75}"/>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6" name="Footer Placeholder 5">
            <a:extLst>
              <a:ext uri="{FF2B5EF4-FFF2-40B4-BE49-F238E27FC236}">
                <a16:creationId xmlns:a16="http://schemas.microsoft.com/office/drawing/2014/main" id="{76DCFD10-1076-48C4-8530-A0977D4506D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EFA26C1-B31B-4A49-881B-0EF6BC3DD9E0}"/>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2770817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82C45-309D-4590-8F79-CFA4A29659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BA60C83-9BD3-4F69-97EA-5B5755CE12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83DC06F-78C6-4373-BC57-0C2F71D3F97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7E83EB-C0EF-4F32-98DF-DB2E6F008D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2AC8F5C-867F-4039-B531-DFCFFDF6D0C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85CA78B-0E9B-4341-9084-BB66D54CF2A2}"/>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8" name="Footer Placeholder 7">
            <a:extLst>
              <a:ext uri="{FF2B5EF4-FFF2-40B4-BE49-F238E27FC236}">
                <a16:creationId xmlns:a16="http://schemas.microsoft.com/office/drawing/2014/main" id="{B879B844-88ED-4B83-B769-ECEBFCD6A8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712460-EBBF-4219-97DC-3CEFC5665196}"/>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718735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27F2A-48E7-4DB0-886A-F18634FB58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4C160E7-E15C-4B19-AFEA-63FF8DE2B940}"/>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4" name="Footer Placeholder 3">
            <a:extLst>
              <a:ext uri="{FF2B5EF4-FFF2-40B4-BE49-F238E27FC236}">
                <a16:creationId xmlns:a16="http://schemas.microsoft.com/office/drawing/2014/main" id="{3D41740F-0871-4A0F-A70A-4BB6FEA973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996881-E2B5-430A-A801-38CBCF034C0C}"/>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10009367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42BD18-47CF-4DEF-99F2-43E35E0DF8F9}"/>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3" name="Footer Placeholder 2">
            <a:extLst>
              <a:ext uri="{FF2B5EF4-FFF2-40B4-BE49-F238E27FC236}">
                <a16:creationId xmlns:a16="http://schemas.microsoft.com/office/drawing/2014/main" id="{0A78A339-61AB-4F75-BF3C-56B4244CD2A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841945-1174-44AC-8A0F-2903137238DA}"/>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2111412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2D90D-F271-4D32-9C98-FFC582C59B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05E7D0F-DF51-495E-A489-7768B26E51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FA8CDE-A98D-4CFA-8E36-1D22F5FCAC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8B416AC-2C8B-4FDB-8A70-B1C8C1151FCF}"/>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6" name="Footer Placeholder 5">
            <a:extLst>
              <a:ext uri="{FF2B5EF4-FFF2-40B4-BE49-F238E27FC236}">
                <a16:creationId xmlns:a16="http://schemas.microsoft.com/office/drawing/2014/main" id="{76C4929B-7075-4D21-85C7-4DDA4CB38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4D2166-91CB-4ECB-952E-C1AE84F8D417}"/>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1284755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BD81E1-FF99-46D0-A632-4576543056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69D0F-1BC7-4132-8600-0EC8063119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2246A93-A659-4329-9ABE-9810C77A6D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281BCCE-863C-4998-BD50-F4C070C8CFD6}"/>
              </a:ext>
            </a:extLst>
          </p:cNvPr>
          <p:cNvSpPr>
            <a:spLocks noGrp="1"/>
          </p:cNvSpPr>
          <p:nvPr>
            <p:ph type="dt" sz="half" idx="10"/>
          </p:nvPr>
        </p:nvSpPr>
        <p:spPr/>
        <p:txBody>
          <a:bodyPr/>
          <a:lstStyle/>
          <a:p>
            <a:fld id="{DEC46DE2-70C0-4085-B349-081C7D4CBF65}" type="datetimeFigureOut">
              <a:rPr lang="en-US" smtClean="0"/>
              <a:t>8/17/22</a:t>
            </a:fld>
            <a:endParaRPr lang="en-US"/>
          </a:p>
        </p:txBody>
      </p:sp>
      <p:sp>
        <p:nvSpPr>
          <p:cNvPr id="6" name="Footer Placeholder 5">
            <a:extLst>
              <a:ext uri="{FF2B5EF4-FFF2-40B4-BE49-F238E27FC236}">
                <a16:creationId xmlns:a16="http://schemas.microsoft.com/office/drawing/2014/main" id="{D3587975-2655-465F-AE19-AE363AE4A4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8C15F8-7CA3-4D20-B27F-3E80479692FC}"/>
              </a:ext>
            </a:extLst>
          </p:cNvPr>
          <p:cNvSpPr>
            <a:spLocks noGrp="1"/>
          </p:cNvSpPr>
          <p:nvPr>
            <p:ph type="sldNum" sz="quarter" idx="12"/>
          </p:nvPr>
        </p:nvSpPr>
        <p:spPr/>
        <p:txBody>
          <a:bodyPr/>
          <a:lstStyle/>
          <a:p>
            <a:fld id="{947CB5C9-71FC-4E08-A357-D648A463A3CB}" type="slidenum">
              <a:rPr lang="en-US" smtClean="0"/>
              <a:t>‹#›</a:t>
            </a:fld>
            <a:endParaRPr lang="en-US"/>
          </a:p>
        </p:txBody>
      </p:sp>
    </p:spTree>
    <p:extLst>
      <p:ext uri="{BB962C8B-B14F-4D97-AF65-F5344CB8AC3E}">
        <p14:creationId xmlns:p14="http://schemas.microsoft.com/office/powerpoint/2010/main" val="3183182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image" Target="../media/image3.jpeg"/><Relationship Id="rId5" Type="http://schemas.openxmlformats.org/officeDocument/2006/relationships/theme" Target="../theme/theme5.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786822-65EA-45C7-B04E-8F7E51B98D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4A4C17-07A1-41BE-9508-36A85E6143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B3DBCA-F8CC-4880-AA6B-AF116053FC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C46DE2-70C0-4085-B349-081C7D4CBF65}" type="datetimeFigureOut">
              <a:rPr lang="en-US" smtClean="0"/>
              <a:t>8/17/22</a:t>
            </a:fld>
            <a:endParaRPr lang="en-US"/>
          </a:p>
        </p:txBody>
      </p:sp>
      <p:sp>
        <p:nvSpPr>
          <p:cNvPr id="5" name="Footer Placeholder 4">
            <a:extLst>
              <a:ext uri="{FF2B5EF4-FFF2-40B4-BE49-F238E27FC236}">
                <a16:creationId xmlns:a16="http://schemas.microsoft.com/office/drawing/2014/main" id="{3C6B861F-7545-4055-9739-445040FBB5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2C5E7F-4A90-436F-A687-63AC4A8D14D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7CB5C9-71FC-4E08-A357-D648A463A3CB}" type="slidenum">
              <a:rPr lang="en-US" smtClean="0"/>
              <a:t>‹#›</a:t>
            </a:fld>
            <a:endParaRPr lang="en-US"/>
          </a:p>
        </p:txBody>
      </p:sp>
    </p:spTree>
    <p:extLst>
      <p:ext uri="{BB962C8B-B14F-4D97-AF65-F5344CB8AC3E}">
        <p14:creationId xmlns:p14="http://schemas.microsoft.com/office/powerpoint/2010/main" val="22883354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203201" y="1635125"/>
            <a:ext cx="11775017" cy="5045075"/>
          </a:xfrm>
          <a:prstGeom prst="rect">
            <a:avLst/>
          </a:prstGeom>
          <a:solidFill>
            <a:srgbClr val="E3E3E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8" name="Rectangle 7"/>
          <p:cNvSpPr/>
          <p:nvPr/>
        </p:nvSpPr>
        <p:spPr>
          <a:xfrm>
            <a:off x="203200" y="152400"/>
            <a:ext cx="11751733" cy="1346200"/>
          </a:xfrm>
          <a:prstGeom prst="rect">
            <a:avLst/>
          </a:prstGeom>
          <a:solidFill>
            <a:srgbClr val="3F789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 name="Title Placeholder 1"/>
          <p:cNvSpPr>
            <a:spLocks noGrp="1"/>
          </p:cNvSpPr>
          <p:nvPr>
            <p:ph type="title"/>
          </p:nvPr>
        </p:nvSpPr>
        <p:spPr>
          <a:xfrm>
            <a:off x="508000" y="355600"/>
            <a:ext cx="11176000" cy="10541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508000" y="1719263"/>
            <a:ext cx="11209867" cy="475773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p:cNvSpPr txBox="1"/>
          <p:nvPr userDrawn="1"/>
        </p:nvSpPr>
        <p:spPr>
          <a:xfrm>
            <a:off x="101600" y="6629400"/>
            <a:ext cx="3657600" cy="215444"/>
          </a:xfrm>
          <a:prstGeom prst="rect">
            <a:avLst/>
          </a:prstGeom>
          <a:noFill/>
        </p:spPr>
        <p:txBody>
          <a:bodyPr wrap="square" rtlCol="0">
            <a:spAutoFit/>
          </a:bodyPr>
          <a:lstStyle/>
          <a:p>
            <a:r>
              <a:rPr lang="en-US" sz="800" dirty="0">
                <a:solidFill>
                  <a:srgbClr val="434A5A"/>
                </a:solidFill>
                <a:latin typeface="Arabic Typesetting" pitchFamily="66" charset="-78"/>
                <a:cs typeface="Arabic Typesetting" pitchFamily="66" charset="-78"/>
              </a:rPr>
              <a:t>NORTHEAST</a:t>
            </a:r>
            <a:r>
              <a:rPr lang="en-US" sz="800" baseline="0" dirty="0">
                <a:solidFill>
                  <a:srgbClr val="434A5A"/>
                </a:solidFill>
                <a:latin typeface="Arabic Typesetting" pitchFamily="66" charset="-78"/>
                <a:cs typeface="Arabic Typesetting" pitchFamily="66" charset="-78"/>
              </a:rPr>
              <a:t> DOCUMENT CONSERVATION CENTER</a:t>
            </a:r>
            <a:endParaRPr lang="en-US" sz="800" dirty="0">
              <a:solidFill>
                <a:srgbClr val="434A5A"/>
              </a:solidFill>
              <a:latin typeface="Arabic Typesetting" pitchFamily="66" charset="-78"/>
              <a:cs typeface="Arabic Typesetting" pitchFamily="66" charset="-78"/>
            </a:endParaRPr>
          </a:p>
        </p:txBody>
      </p:sp>
    </p:spTree>
    <p:extLst>
      <p:ext uri="{BB962C8B-B14F-4D97-AF65-F5344CB8AC3E}">
        <p14:creationId xmlns:p14="http://schemas.microsoft.com/office/powerpoint/2010/main" val="20863265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dt="0"/>
  <p:txStyles>
    <p:titleStyle>
      <a:lvl1pPr algn="ctr" rtl="0" fontAlgn="base">
        <a:spcBef>
          <a:spcPct val="0"/>
        </a:spcBef>
        <a:spcAft>
          <a:spcPct val="0"/>
        </a:spcAft>
        <a:defRPr sz="3600" kern="1200" cap="none" spc="200">
          <a:solidFill>
            <a:schemeClr val="bg1"/>
          </a:solidFill>
          <a:latin typeface="+mj-lt"/>
          <a:ea typeface="+mj-ea"/>
          <a:cs typeface="+mj-cs"/>
        </a:defRPr>
      </a:lvl1pPr>
      <a:lvl2pPr algn="ctr" rtl="0" fontAlgn="base">
        <a:spcBef>
          <a:spcPct val="0"/>
        </a:spcBef>
        <a:spcAft>
          <a:spcPct val="0"/>
        </a:spcAft>
        <a:defRPr sz="3200">
          <a:solidFill>
            <a:schemeClr val="bg1"/>
          </a:solidFill>
          <a:latin typeface="Franklin Gothic Medium" pitchFamily="34" charset="0"/>
        </a:defRPr>
      </a:lvl2pPr>
      <a:lvl3pPr algn="ctr" rtl="0" fontAlgn="base">
        <a:spcBef>
          <a:spcPct val="0"/>
        </a:spcBef>
        <a:spcAft>
          <a:spcPct val="0"/>
        </a:spcAft>
        <a:defRPr sz="3200">
          <a:solidFill>
            <a:schemeClr val="bg1"/>
          </a:solidFill>
          <a:latin typeface="Franklin Gothic Medium" pitchFamily="34" charset="0"/>
        </a:defRPr>
      </a:lvl3pPr>
      <a:lvl4pPr algn="ctr" rtl="0" fontAlgn="base">
        <a:spcBef>
          <a:spcPct val="0"/>
        </a:spcBef>
        <a:spcAft>
          <a:spcPct val="0"/>
        </a:spcAft>
        <a:defRPr sz="3200">
          <a:solidFill>
            <a:schemeClr val="bg1"/>
          </a:solidFill>
          <a:latin typeface="Franklin Gothic Medium" pitchFamily="34" charset="0"/>
        </a:defRPr>
      </a:lvl4pPr>
      <a:lvl5pPr algn="ctr" rtl="0" fontAlgn="base">
        <a:spcBef>
          <a:spcPct val="0"/>
        </a:spcBef>
        <a:spcAft>
          <a:spcPct val="0"/>
        </a:spcAft>
        <a:defRPr sz="3200">
          <a:solidFill>
            <a:schemeClr val="bg1"/>
          </a:solidFill>
          <a:latin typeface="Franklin Gothic Medium" pitchFamily="34" charset="0"/>
        </a:defRPr>
      </a:lvl5pPr>
      <a:lvl6pPr marL="457200" algn="ctr" rtl="0" fontAlgn="base">
        <a:spcBef>
          <a:spcPct val="0"/>
        </a:spcBef>
        <a:spcAft>
          <a:spcPct val="0"/>
        </a:spcAft>
        <a:defRPr sz="3200">
          <a:solidFill>
            <a:schemeClr val="bg1"/>
          </a:solidFill>
          <a:latin typeface="Franklin Gothic Medium" pitchFamily="34" charset="0"/>
        </a:defRPr>
      </a:lvl6pPr>
      <a:lvl7pPr marL="914400" algn="ctr" rtl="0" fontAlgn="base">
        <a:spcBef>
          <a:spcPct val="0"/>
        </a:spcBef>
        <a:spcAft>
          <a:spcPct val="0"/>
        </a:spcAft>
        <a:defRPr sz="3200">
          <a:solidFill>
            <a:schemeClr val="bg1"/>
          </a:solidFill>
          <a:latin typeface="Franklin Gothic Medium" pitchFamily="34" charset="0"/>
        </a:defRPr>
      </a:lvl7pPr>
      <a:lvl8pPr marL="1371600" algn="ctr" rtl="0" fontAlgn="base">
        <a:spcBef>
          <a:spcPct val="0"/>
        </a:spcBef>
        <a:spcAft>
          <a:spcPct val="0"/>
        </a:spcAft>
        <a:defRPr sz="3200">
          <a:solidFill>
            <a:schemeClr val="bg1"/>
          </a:solidFill>
          <a:latin typeface="Franklin Gothic Medium" pitchFamily="34" charset="0"/>
        </a:defRPr>
      </a:lvl8pPr>
      <a:lvl9pPr marL="1828800" algn="ctr" rtl="0" fontAlgn="base">
        <a:spcBef>
          <a:spcPct val="0"/>
        </a:spcBef>
        <a:spcAft>
          <a:spcPct val="0"/>
        </a:spcAft>
        <a:defRPr sz="3200">
          <a:solidFill>
            <a:schemeClr val="bg1"/>
          </a:solidFill>
          <a:latin typeface="Franklin Gothic Medium" pitchFamily="34" charset="0"/>
        </a:defRPr>
      </a:lvl9pPr>
    </p:titleStyle>
    <p:bodyStyle>
      <a:lvl1pPr marL="273050" indent="-228600" algn="l" rtl="0" fontAlgn="base">
        <a:spcBef>
          <a:spcPct val="20000"/>
        </a:spcBef>
        <a:spcAft>
          <a:spcPct val="0"/>
        </a:spcAft>
        <a:buClr>
          <a:srgbClr val="407792"/>
        </a:buClr>
        <a:buFont typeface="Arial" pitchFamily="34" charset="0"/>
        <a:buChar char="•"/>
        <a:defRPr sz="2400" kern="1200" spc="150">
          <a:solidFill>
            <a:schemeClr val="tx2">
              <a:lumMod val="75000"/>
            </a:schemeClr>
          </a:solidFill>
          <a:latin typeface="+mn-lt"/>
          <a:ea typeface="+mn-ea"/>
          <a:cs typeface="+mn-cs"/>
        </a:defRPr>
      </a:lvl1pPr>
      <a:lvl2pPr marL="547688" indent="-182563" algn="l" rtl="0" fontAlgn="base">
        <a:spcBef>
          <a:spcPct val="20000"/>
        </a:spcBef>
        <a:spcAft>
          <a:spcPct val="0"/>
        </a:spcAft>
        <a:buClr>
          <a:srgbClr val="9DAC78"/>
        </a:buClr>
        <a:buFont typeface="Arial" pitchFamily="34" charset="0"/>
        <a:buChar char="•"/>
        <a:defRPr sz="2000" kern="1200" spc="100">
          <a:solidFill>
            <a:schemeClr val="tx2">
              <a:lumMod val="75000"/>
            </a:schemeClr>
          </a:solidFill>
          <a:latin typeface="+mn-lt"/>
          <a:ea typeface="+mn-ea"/>
          <a:cs typeface="+mn-cs"/>
        </a:defRPr>
      </a:lvl2pPr>
      <a:lvl3pPr marL="822325" indent="-182563" algn="l" rtl="0" fontAlgn="base">
        <a:spcBef>
          <a:spcPct val="20000"/>
        </a:spcBef>
        <a:spcAft>
          <a:spcPct val="0"/>
        </a:spcAft>
        <a:buClr>
          <a:srgbClr val="9DAC78"/>
        </a:buClr>
        <a:buFont typeface="Arial" pitchFamily="34" charset="0"/>
        <a:buChar char="•"/>
        <a:defRPr sz="1800" kern="1200" spc="100">
          <a:solidFill>
            <a:schemeClr val="tx2">
              <a:lumMod val="75000"/>
            </a:schemeClr>
          </a:solidFill>
          <a:latin typeface="+mn-lt"/>
          <a:ea typeface="+mn-ea"/>
          <a:cs typeface="+mn-cs"/>
        </a:defRPr>
      </a:lvl3pPr>
      <a:lvl4pPr marL="1096963" indent="-182563" algn="l" rtl="0" fontAlgn="base">
        <a:spcBef>
          <a:spcPct val="20000"/>
        </a:spcBef>
        <a:spcAft>
          <a:spcPct val="0"/>
        </a:spcAft>
        <a:buClr>
          <a:srgbClr val="9DAC78"/>
        </a:buClr>
        <a:buFont typeface="Arial" pitchFamily="34" charset="0"/>
        <a:buChar char="•"/>
        <a:defRPr sz="1400" kern="1200">
          <a:solidFill>
            <a:schemeClr val="tx2">
              <a:lumMod val="75000"/>
            </a:schemeClr>
          </a:solidFill>
          <a:latin typeface="+mn-lt"/>
          <a:ea typeface="+mn-ea"/>
          <a:cs typeface="+mn-cs"/>
        </a:defRPr>
      </a:lvl4pPr>
      <a:lvl5pPr marL="1279525" indent="-182563" algn="l" rtl="0" fontAlgn="base">
        <a:spcBef>
          <a:spcPct val="20000"/>
        </a:spcBef>
        <a:spcAft>
          <a:spcPct val="0"/>
        </a:spcAft>
        <a:buClr>
          <a:srgbClr val="9DAC78"/>
        </a:buClr>
        <a:buFont typeface="Arial" pitchFamily="34" charset="0"/>
        <a:buChar char="•"/>
        <a:defRPr sz="1300" kern="1200" spc="100">
          <a:solidFill>
            <a:schemeClr val="tx2">
              <a:lumMod val="75000"/>
            </a:schemeClr>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629200" y="984967"/>
            <a:ext cx="10962800" cy="1023599"/>
          </a:xfrm>
          <a:prstGeom prst="rect">
            <a:avLst/>
          </a:prstGeom>
          <a:noFill/>
          <a:ln>
            <a:noFill/>
          </a:ln>
        </p:spPr>
        <p:txBody>
          <a:bodyPr lIns="91425" tIns="91425" rIns="91425" bIns="91425" anchor="b" anchorCtr="0"/>
          <a:lstStyle>
            <a:lvl1pPr lvl="0">
              <a:spcBef>
                <a:spcPts val="0"/>
              </a:spcBef>
              <a:buClr>
                <a:schemeClr val="lt1"/>
              </a:buClr>
              <a:buSzPct val="100000"/>
              <a:buFont typeface="Roboto"/>
              <a:buNone/>
              <a:defRPr sz="3200">
                <a:solidFill>
                  <a:schemeClr val="lt1"/>
                </a:solidFill>
                <a:latin typeface="Roboto"/>
                <a:ea typeface="Roboto"/>
                <a:cs typeface="Roboto"/>
                <a:sym typeface="Roboto"/>
              </a:defRPr>
            </a:lvl1pPr>
            <a:lvl2pPr lvl="1">
              <a:spcBef>
                <a:spcPts val="0"/>
              </a:spcBef>
              <a:buClr>
                <a:schemeClr val="lt1"/>
              </a:buClr>
              <a:buSzPct val="100000"/>
              <a:buFont typeface="Roboto"/>
              <a:buNone/>
              <a:defRPr sz="3200">
                <a:solidFill>
                  <a:schemeClr val="lt1"/>
                </a:solidFill>
                <a:latin typeface="Roboto"/>
                <a:ea typeface="Roboto"/>
                <a:cs typeface="Roboto"/>
                <a:sym typeface="Roboto"/>
              </a:defRPr>
            </a:lvl2pPr>
            <a:lvl3pPr lvl="2">
              <a:spcBef>
                <a:spcPts val="0"/>
              </a:spcBef>
              <a:buClr>
                <a:schemeClr val="lt1"/>
              </a:buClr>
              <a:buSzPct val="100000"/>
              <a:buFont typeface="Roboto"/>
              <a:buNone/>
              <a:defRPr sz="3200">
                <a:solidFill>
                  <a:schemeClr val="lt1"/>
                </a:solidFill>
                <a:latin typeface="Roboto"/>
                <a:ea typeface="Roboto"/>
                <a:cs typeface="Roboto"/>
                <a:sym typeface="Roboto"/>
              </a:defRPr>
            </a:lvl3pPr>
            <a:lvl4pPr lvl="3">
              <a:spcBef>
                <a:spcPts val="0"/>
              </a:spcBef>
              <a:buClr>
                <a:schemeClr val="lt1"/>
              </a:buClr>
              <a:buSzPct val="100000"/>
              <a:buFont typeface="Roboto"/>
              <a:buNone/>
              <a:defRPr sz="3200">
                <a:solidFill>
                  <a:schemeClr val="lt1"/>
                </a:solidFill>
                <a:latin typeface="Roboto"/>
                <a:ea typeface="Roboto"/>
                <a:cs typeface="Roboto"/>
                <a:sym typeface="Roboto"/>
              </a:defRPr>
            </a:lvl4pPr>
            <a:lvl5pPr lvl="4">
              <a:spcBef>
                <a:spcPts val="0"/>
              </a:spcBef>
              <a:buClr>
                <a:schemeClr val="lt1"/>
              </a:buClr>
              <a:buSzPct val="100000"/>
              <a:buFont typeface="Roboto"/>
              <a:buNone/>
              <a:defRPr sz="3200">
                <a:solidFill>
                  <a:schemeClr val="lt1"/>
                </a:solidFill>
                <a:latin typeface="Roboto"/>
                <a:ea typeface="Roboto"/>
                <a:cs typeface="Roboto"/>
                <a:sym typeface="Roboto"/>
              </a:defRPr>
            </a:lvl5pPr>
            <a:lvl6pPr lvl="5">
              <a:spcBef>
                <a:spcPts val="0"/>
              </a:spcBef>
              <a:buClr>
                <a:schemeClr val="lt1"/>
              </a:buClr>
              <a:buSzPct val="100000"/>
              <a:buFont typeface="Roboto"/>
              <a:buNone/>
              <a:defRPr sz="3200">
                <a:solidFill>
                  <a:schemeClr val="lt1"/>
                </a:solidFill>
                <a:latin typeface="Roboto"/>
                <a:ea typeface="Roboto"/>
                <a:cs typeface="Roboto"/>
                <a:sym typeface="Roboto"/>
              </a:defRPr>
            </a:lvl6pPr>
            <a:lvl7pPr lvl="6">
              <a:spcBef>
                <a:spcPts val="0"/>
              </a:spcBef>
              <a:buClr>
                <a:schemeClr val="lt1"/>
              </a:buClr>
              <a:buSzPct val="100000"/>
              <a:buFont typeface="Roboto"/>
              <a:buNone/>
              <a:defRPr sz="3200">
                <a:solidFill>
                  <a:schemeClr val="lt1"/>
                </a:solidFill>
                <a:latin typeface="Roboto"/>
                <a:ea typeface="Roboto"/>
                <a:cs typeface="Roboto"/>
                <a:sym typeface="Roboto"/>
              </a:defRPr>
            </a:lvl7pPr>
            <a:lvl8pPr lvl="7">
              <a:spcBef>
                <a:spcPts val="0"/>
              </a:spcBef>
              <a:buClr>
                <a:schemeClr val="lt1"/>
              </a:buClr>
              <a:buSzPct val="100000"/>
              <a:buFont typeface="Roboto"/>
              <a:buNone/>
              <a:defRPr sz="3200">
                <a:solidFill>
                  <a:schemeClr val="lt1"/>
                </a:solidFill>
                <a:latin typeface="Roboto"/>
                <a:ea typeface="Roboto"/>
                <a:cs typeface="Roboto"/>
                <a:sym typeface="Roboto"/>
              </a:defRPr>
            </a:lvl8pPr>
            <a:lvl9pPr lvl="8">
              <a:spcBef>
                <a:spcPts val="0"/>
              </a:spcBef>
              <a:buClr>
                <a:schemeClr val="lt1"/>
              </a:buClr>
              <a:buSzPct val="100000"/>
              <a:buFont typeface="Roboto"/>
              <a:buNone/>
              <a:defRPr sz="3200">
                <a:solidFill>
                  <a:schemeClr val="lt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629200" y="2558767"/>
            <a:ext cx="10962800" cy="36136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lt2"/>
              </a:buClr>
              <a:buSzPct val="100000"/>
              <a:buFont typeface="Roboto"/>
              <a:defRPr sz="1800">
                <a:solidFill>
                  <a:schemeClr val="lt2"/>
                </a:solidFill>
                <a:latin typeface="Roboto"/>
                <a:ea typeface="Roboto"/>
                <a:cs typeface="Roboto"/>
                <a:sym typeface="Roboto"/>
              </a:defRPr>
            </a:lvl1pPr>
            <a:lvl2pPr lvl="1">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2pPr>
            <a:lvl3pPr lvl="2">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3pPr>
            <a:lvl4pPr lvl="3">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4pPr>
            <a:lvl5pPr lvl="4">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5pPr>
            <a:lvl6pPr lvl="5">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6pPr>
            <a:lvl7pPr lvl="6">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7pPr>
            <a:lvl8pPr lvl="7">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8pPr>
            <a:lvl9pPr lvl="8">
              <a:lnSpc>
                <a:spcPct val="115000"/>
              </a:lnSpc>
              <a:spcBef>
                <a:spcPts val="0"/>
              </a:spcBef>
              <a:spcAft>
                <a:spcPts val="1600"/>
              </a:spcAft>
              <a:buClr>
                <a:schemeClr val="lt2"/>
              </a:buClr>
              <a:buFont typeface="Roboto"/>
              <a:defRPr>
                <a:solidFill>
                  <a:schemeClr val="lt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11364722" y="6260831"/>
            <a:ext cx="731599"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lt2"/>
                </a:solidFill>
                <a:latin typeface="Roboto"/>
                <a:ea typeface="Roboto"/>
                <a:cs typeface="Roboto"/>
                <a:sym typeface="Roboto"/>
              </a:rPr>
              <a:pPr algn="r"/>
              <a:t>‹#›</a:t>
            </a:fld>
            <a:endParaRPr lang="en" sz="1333">
              <a:solidFill>
                <a:schemeClr val="lt2"/>
              </a:solidFill>
              <a:latin typeface="Roboto"/>
              <a:ea typeface="Roboto"/>
              <a:cs typeface="Roboto"/>
              <a:sym typeface="Roboto"/>
            </a:endParaRPr>
          </a:p>
        </p:txBody>
      </p:sp>
    </p:spTree>
    <p:extLst>
      <p:ext uri="{BB962C8B-B14F-4D97-AF65-F5344CB8AC3E}">
        <p14:creationId xmlns:p14="http://schemas.microsoft.com/office/powerpoint/2010/main" val="1888018472"/>
      </p:ext>
    </p:extLst>
  </p:cSld>
  <p:clrMap bg1="lt1" tx1="dk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15600" y="593367"/>
            <a:ext cx="11360800" cy="763600"/>
          </a:xfrm>
          <a:prstGeom prst="rect">
            <a:avLst/>
          </a:prstGeom>
          <a:noFill/>
          <a:ln>
            <a:noFill/>
          </a:ln>
        </p:spPr>
        <p:txBody>
          <a:bodyPr lIns="91425" tIns="91425" rIns="91425" bIns="91425" anchor="t" anchorCtr="0"/>
          <a:lstStyle>
            <a:lvl1pPr lv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415600" y="1536633"/>
            <a:ext cx="113608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11296609" y="6217621"/>
            <a:ext cx="731600" cy="524800"/>
          </a:xfrm>
          <a:prstGeom prst="rect">
            <a:avLst/>
          </a:prstGeom>
          <a:noFill/>
          <a:ln>
            <a:noFill/>
          </a:ln>
        </p:spPr>
        <p:txBody>
          <a:bodyPr lIns="91425" tIns="91425" rIns="91425" bIns="91425" anchor="ctr" anchorCtr="0">
            <a:noAutofit/>
          </a:bodyPr>
          <a:lstStyle/>
          <a:p>
            <a:pPr algn="r"/>
            <a:fld id="{00000000-1234-1234-1234-123412341234}" type="slidenum">
              <a:rPr lang="en" sz="1333" smtClean="0">
                <a:solidFill>
                  <a:schemeClr val="dk1"/>
                </a:solidFill>
                <a:latin typeface="Proxima Nova"/>
                <a:ea typeface="Proxima Nova"/>
                <a:cs typeface="Proxima Nova"/>
                <a:sym typeface="Proxima Nova"/>
              </a:rPr>
              <a:pPr algn="r"/>
              <a:t>‹#›</a:t>
            </a:fld>
            <a:endParaRPr lang="en" sz="1333">
              <a:solidFill>
                <a:schemeClr val="dk1"/>
              </a:solidFill>
              <a:latin typeface="Proxima Nova"/>
              <a:ea typeface="Proxima Nova"/>
              <a:cs typeface="Proxima Nova"/>
              <a:sym typeface="Proxima Nova"/>
            </a:endParaRPr>
          </a:p>
        </p:txBody>
      </p:sp>
    </p:spTree>
    <p:extLst>
      <p:ext uri="{BB962C8B-B14F-4D97-AF65-F5344CB8AC3E}">
        <p14:creationId xmlns:p14="http://schemas.microsoft.com/office/powerpoint/2010/main" val="3344314160"/>
      </p:ext>
    </p:extLst>
  </p:cSld>
  <p:clrMap bg1="lt1" tx1="dk1" bg2="dk2" tx2="lt2" accent1="accent1" accent2="accent2" accent3="accent3" accent4="accent4" accent5="accent5" accent6="accent6" hlink="hlink" folHlink="folHlink"/>
  <p:sldLayoutIdLst>
    <p:sldLayoutId id="2147483676" r:id="rId1"/>
    <p:sldLayoutId id="2147483677"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9818624" y="0"/>
            <a:ext cx="2164757" cy="1530096"/>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endParaRPr sz="2400"/>
          </a:p>
        </p:txBody>
      </p:sp>
      <p:sp>
        <p:nvSpPr>
          <p:cNvPr id="2" name="Holder 2"/>
          <p:cNvSpPr>
            <a:spLocks noGrp="1"/>
          </p:cNvSpPr>
          <p:nvPr>
            <p:ph type="title"/>
          </p:nvPr>
        </p:nvSpPr>
        <p:spPr>
          <a:xfrm>
            <a:off x="230474" y="240793"/>
            <a:ext cx="9659902" cy="307777"/>
          </a:xfrm>
          <a:prstGeom prst="rect">
            <a:avLst/>
          </a:prstGeom>
        </p:spPr>
        <p:txBody>
          <a:bodyPr wrap="square" lIns="0" tIns="0" rIns="0" bIns="0">
            <a:spAutoFit/>
          </a:bodyPr>
          <a:lstStyle>
            <a:lvl1pPr>
              <a:defRPr sz="2000" b="0" i="0">
                <a:solidFill>
                  <a:srgbClr val="C6243A"/>
                </a:solidFill>
                <a:latin typeface="Calibri"/>
                <a:cs typeface="Calibri"/>
              </a:defRPr>
            </a:lvl1pPr>
          </a:lstStyle>
          <a:p>
            <a:endParaRPr/>
          </a:p>
        </p:txBody>
      </p:sp>
      <p:sp>
        <p:nvSpPr>
          <p:cNvPr id="3" name="Holder 3"/>
          <p:cNvSpPr>
            <a:spLocks noGrp="1"/>
          </p:cNvSpPr>
          <p:nvPr>
            <p:ph type="body" idx="1"/>
          </p:nvPr>
        </p:nvSpPr>
        <p:spPr>
          <a:xfrm>
            <a:off x="576186" y="1674164"/>
            <a:ext cx="11039628" cy="276999"/>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451013" y="6596211"/>
            <a:ext cx="3747911" cy="128240"/>
          </a:xfrm>
          <a:prstGeom prst="rect">
            <a:avLst/>
          </a:prstGeom>
        </p:spPr>
        <p:txBody>
          <a:bodyPr wrap="square" lIns="0" tIns="0" rIns="0" bIns="0">
            <a:spAutoFit/>
          </a:bodyPr>
          <a:lstStyle>
            <a:lvl1pPr>
              <a:defRPr sz="933" b="0" i="0">
                <a:solidFill>
                  <a:srgbClr val="888888"/>
                </a:solidFill>
                <a:latin typeface="Calibri"/>
                <a:cs typeface="Calibri"/>
              </a:defRPr>
            </a:lvl1pPr>
          </a:lstStyle>
          <a:p>
            <a:pPr marL="16933">
              <a:lnSpc>
                <a:spcPts val="1013"/>
              </a:lnSpc>
            </a:pPr>
            <a:r>
              <a:rPr lang="en-US" spc="-13"/>
              <a:t>©2017 </a:t>
            </a:r>
            <a:r>
              <a:rPr lang="en-US" spc="-7"/>
              <a:t>Memnon </a:t>
            </a:r>
            <a:r>
              <a:rPr lang="en-US" spc="-13"/>
              <a:t>Archiving </a:t>
            </a:r>
            <a:r>
              <a:rPr lang="en-US" spc="-7"/>
              <a:t>Services SA. All </a:t>
            </a:r>
            <a:r>
              <a:rPr lang="en-US" spc="-13"/>
              <a:t>rights </a:t>
            </a:r>
            <a:r>
              <a:rPr lang="en-US" spc="13"/>
              <a:t> </a:t>
            </a:r>
            <a:r>
              <a:rPr lang="en-US" spc="-7"/>
              <a:t>reserved</a:t>
            </a:r>
            <a:endParaRPr lang="en-US" spc="-7" dirty="0"/>
          </a:p>
        </p:txBody>
      </p:sp>
      <p:sp>
        <p:nvSpPr>
          <p:cNvPr id="5" name="Holder 5"/>
          <p:cNvSpPr>
            <a:spLocks noGrp="1"/>
          </p:cNvSpPr>
          <p:nvPr>
            <p:ph type="dt" sz="half" idx="6"/>
          </p:nvPr>
        </p:nvSpPr>
        <p:spPr>
          <a:xfrm>
            <a:off x="5559778" y="6596211"/>
            <a:ext cx="1251936" cy="128240"/>
          </a:xfrm>
          <a:prstGeom prst="rect">
            <a:avLst/>
          </a:prstGeom>
        </p:spPr>
        <p:txBody>
          <a:bodyPr wrap="square" lIns="0" tIns="0" rIns="0" bIns="0">
            <a:spAutoFit/>
          </a:bodyPr>
          <a:lstStyle>
            <a:lvl1pPr>
              <a:defRPr sz="933" b="0" i="0">
                <a:solidFill>
                  <a:srgbClr val="7E7E7E"/>
                </a:solidFill>
                <a:latin typeface="Calibri"/>
                <a:cs typeface="Calibri"/>
              </a:defRPr>
            </a:lvl1pPr>
          </a:lstStyle>
          <a:p>
            <a:pPr marL="16933">
              <a:lnSpc>
                <a:spcPts val="1013"/>
              </a:lnSpc>
            </a:pPr>
            <a:r>
              <a:rPr lang="en-US" spc="-13"/>
              <a:t>Highly Confidential</a:t>
            </a:r>
            <a:endParaRPr lang="en-US" spc="-13" dirty="0"/>
          </a:p>
        </p:txBody>
      </p:sp>
      <p:sp>
        <p:nvSpPr>
          <p:cNvPr id="6" name="Holder 6"/>
          <p:cNvSpPr>
            <a:spLocks noGrp="1"/>
          </p:cNvSpPr>
          <p:nvPr>
            <p:ph type="sldNum" sz="quarter" idx="7"/>
          </p:nvPr>
        </p:nvSpPr>
        <p:spPr>
          <a:xfrm>
            <a:off x="11506313" y="6596211"/>
            <a:ext cx="248356" cy="128240"/>
          </a:xfrm>
          <a:prstGeom prst="rect">
            <a:avLst/>
          </a:prstGeom>
        </p:spPr>
        <p:txBody>
          <a:bodyPr wrap="square" lIns="0" tIns="0" rIns="0" bIns="0">
            <a:spAutoFit/>
          </a:bodyPr>
          <a:lstStyle>
            <a:lvl1pPr>
              <a:defRPr sz="933" b="0" i="0">
                <a:solidFill>
                  <a:srgbClr val="888888"/>
                </a:solidFill>
                <a:latin typeface="Calibri"/>
                <a:cs typeface="Calibri"/>
              </a:defRPr>
            </a:lvl1pPr>
          </a:lstStyle>
          <a:p>
            <a:pPr marL="33866">
              <a:lnSpc>
                <a:spcPts val="1013"/>
              </a:lnSpc>
            </a:pPr>
            <a:fld id="{81D60167-4931-47E6-BA6A-407CBD079E47}" type="slidenum">
              <a:rPr lang="en-US" spc="-7" smtClean="0"/>
              <a:pPr marL="33866">
                <a:lnSpc>
                  <a:spcPts val="1013"/>
                </a:lnSpc>
              </a:pPr>
              <a:t>‹#›</a:t>
            </a:fld>
            <a:endParaRPr lang="en-US" spc="-7" dirty="0"/>
          </a:p>
        </p:txBody>
      </p:sp>
    </p:spTree>
    <p:extLst>
      <p:ext uri="{BB962C8B-B14F-4D97-AF65-F5344CB8AC3E}">
        <p14:creationId xmlns:p14="http://schemas.microsoft.com/office/powerpoint/2010/main" val="20948790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Lst>
  <p:txStyles>
    <p:titleStyle>
      <a:lvl1pPr>
        <a:defRPr>
          <a:latin typeface="+mj-lt"/>
          <a:ea typeface="+mj-ea"/>
          <a:cs typeface="+mj-cs"/>
        </a:defRPr>
      </a:lvl1pPr>
    </p:titleStyle>
    <p:body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bodyStyle>
    <p:otherStyle>
      <a:lvl1pPr marL="0">
        <a:defRPr>
          <a:latin typeface="+mn-lt"/>
          <a:ea typeface="+mn-ea"/>
          <a:cs typeface="+mn-cs"/>
        </a:defRPr>
      </a:lvl1pPr>
      <a:lvl2pPr marL="609585">
        <a:defRPr>
          <a:latin typeface="+mn-lt"/>
          <a:ea typeface="+mn-ea"/>
          <a:cs typeface="+mn-cs"/>
        </a:defRPr>
      </a:lvl2pPr>
      <a:lvl3pPr marL="1219170">
        <a:defRPr>
          <a:latin typeface="+mn-lt"/>
          <a:ea typeface="+mn-ea"/>
          <a:cs typeface="+mn-cs"/>
        </a:defRPr>
      </a:lvl3pPr>
      <a:lvl4pPr marL="1828754">
        <a:defRPr>
          <a:latin typeface="+mn-lt"/>
          <a:ea typeface="+mn-ea"/>
          <a:cs typeface="+mn-cs"/>
        </a:defRPr>
      </a:lvl4pPr>
      <a:lvl5pPr marL="2438339">
        <a:defRPr>
          <a:latin typeface="+mn-lt"/>
          <a:ea typeface="+mn-ea"/>
          <a:cs typeface="+mn-cs"/>
        </a:defRPr>
      </a:lvl5pPr>
      <a:lvl6pPr marL="3047924">
        <a:defRPr>
          <a:latin typeface="+mn-lt"/>
          <a:ea typeface="+mn-ea"/>
          <a:cs typeface="+mn-cs"/>
        </a:defRPr>
      </a:lvl6pPr>
      <a:lvl7pPr marL="3657509">
        <a:defRPr>
          <a:latin typeface="+mn-lt"/>
          <a:ea typeface="+mn-ea"/>
          <a:cs typeface="+mn-cs"/>
        </a:defRPr>
      </a:lvl7pPr>
      <a:lvl8pPr marL="4267093">
        <a:defRPr>
          <a:latin typeface="+mn-lt"/>
          <a:ea typeface="+mn-ea"/>
          <a:cs typeface="+mn-cs"/>
        </a:defRPr>
      </a:lvl8pPr>
      <a:lvl9pPr marL="487667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6.xml"/><Relationship Id="rId6" Type="http://schemas.openxmlformats.org/officeDocument/2006/relationships/image" Target="../media/image21.jpg"/><Relationship Id="rId5" Type="http://schemas.openxmlformats.org/officeDocument/2006/relationships/image" Target="../media/image20.jpe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hyperlink" Target="https://archive.org/details/@bavc_preservation_dept" TargetMode="External"/><Relationship Id="rId3" Type="http://schemas.openxmlformats.org/officeDocument/2006/relationships/hyperlink" Target="https://bavc.org/preserve-media" TargetMode="External"/><Relationship Id="rId7" Type="http://schemas.openxmlformats.org/officeDocument/2006/relationships/hyperlink" Target="http://www.avcompass.bavc.org/" TargetMode="External"/><Relationship Id="rId2" Type="http://schemas.openxmlformats.org/officeDocument/2006/relationships/notesSlide" Target="../notesSlides/notesSlide12.xml"/><Relationship Id="rId1" Type="http://schemas.openxmlformats.org/officeDocument/2006/relationships/slideLayout" Target="../slideLayouts/slideLayout26.xml"/><Relationship Id="rId6" Type="http://schemas.openxmlformats.org/officeDocument/2006/relationships/hyperlink" Target="https://bavc.github.io/avaa/" TargetMode="External"/><Relationship Id="rId5" Type="http://schemas.openxmlformats.org/officeDocument/2006/relationships/hyperlink" Target="https://github.com/bavc/signalserver" TargetMode="External"/><Relationship Id="rId4" Type="http://schemas.openxmlformats.org/officeDocument/2006/relationships/hyperlink" Target="https://github.com/bavc/qctools" TargetMode="External"/><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1.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3.jpeg"/></Relationships>
</file>

<file path=ppt/slides/_rels/slide3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7.xml"/><Relationship Id="rId1" Type="http://schemas.openxmlformats.org/officeDocument/2006/relationships/slideLayout" Target="../slideLayouts/slideLayout22.xml"/><Relationship Id="rId4" Type="http://schemas.openxmlformats.org/officeDocument/2006/relationships/image" Target="../media/image35.jpeg"/></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8.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9.xml"/><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0.xml"/><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hyperlink" Target="http://www.example.com/" TargetMode="External"/><Relationship Id="rId2" Type="http://schemas.openxmlformats.org/officeDocument/2006/relationships/notesSlide" Target="../notesSlides/notesSlide32.xml"/><Relationship Id="rId1" Type="http://schemas.openxmlformats.org/officeDocument/2006/relationships/slideLayout" Target="../slideLayouts/slideLayout21.xml"/><Relationship Id="rId4" Type="http://schemas.openxmlformats.org/officeDocument/2006/relationships/image" Target="../media/image39.jpeg"/></Relationships>
</file>

<file path=ppt/slides/_rels/slide3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7.xml"/></Relationships>
</file>

<file path=ppt/slides/_rels/slide3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png"/><Relationship Id="rId7" Type="http://schemas.openxmlformats.org/officeDocument/2006/relationships/image" Target="../media/image47.jpeg"/><Relationship Id="rId2" Type="http://schemas.openxmlformats.org/officeDocument/2006/relationships/image" Target="../media/image42.jpeg"/><Relationship Id="rId1" Type="http://schemas.openxmlformats.org/officeDocument/2006/relationships/slideLayout" Target="../slideLayouts/slideLayout2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9.xml"/><Relationship Id="rId4" Type="http://schemas.openxmlformats.org/officeDocument/2006/relationships/image" Target="../media/image52.jpeg"/></Relationships>
</file>

<file path=ppt/slides/_rels/slide4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png"/><Relationship Id="rId1" Type="http://schemas.openxmlformats.org/officeDocument/2006/relationships/slideLayout" Target="../slideLayouts/slideLayout28.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jpeg"/></Relationships>
</file>

<file path=ppt/slides/_rels/slide42.xml.rels><?xml version="1.0" encoding="UTF-8" standalone="yes"?>
<Relationships xmlns="http://schemas.openxmlformats.org/package/2006/relationships"><Relationship Id="rId8" Type="http://schemas.openxmlformats.org/officeDocument/2006/relationships/image" Target="../media/image64.jpg"/><Relationship Id="rId13" Type="http://schemas.openxmlformats.org/officeDocument/2006/relationships/hyperlink" Target="https://mdpi.iu.edu/" TargetMode="External"/><Relationship Id="rId3" Type="http://schemas.openxmlformats.org/officeDocument/2006/relationships/image" Target="../media/image59.png"/><Relationship Id="rId7" Type="http://schemas.openxmlformats.org/officeDocument/2006/relationships/image" Target="../media/image63.jpeg"/><Relationship Id="rId12" Type="http://schemas.openxmlformats.org/officeDocument/2006/relationships/image" Target="../media/image68.png"/><Relationship Id="rId2" Type="http://schemas.openxmlformats.org/officeDocument/2006/relationships/image" Target="../media/image58.jpeg"/><Relationship Id="rId1" Type="http://schemas.openxmlformats.org/officeDocument/2006/relationships/slideLayout" Target="../slideLayouts/slideLayout28.xml"/><Relationship Id="rId6" Type="http://schemas.openxmlformats.org/officeDocument/2006/relationships/image" Target="../media/image62.jpeg"/><Relationship Id="rId11"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0.jpeg"/><Relationship Id="rId10" Type="http://schemas.openxmlformats.org/officeDocument/2006/relationships/image" Target="../media/image66.jpeg"/><Relationship Id="rId4" Type="http://schemas.openxmlformats.org/officeDocument/2006/relationships/image" Target="../media/image60.jpeg"/><Relationship Id="rId9" Type="http://schemas.openxmlformats.org/officeDocument/2006/relationships/image" Target="../media/image65.jpeg"/><Relationship Id="rId14" Type="http://schemas.openxmlformats.org/officeDocument/2006/relationships/image" Target="../media/image69.png"/></Relationships>
</file>

<file path=ppt/slides/_rels/slide4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50.jpeg"/><Relationship Id="rId1" Type="http://schemas.openxmlformats.org/officeDocument/2006/relationships/slideLayout" Target="../slideLayouts/slideLayout28.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44.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50.jpeg"/><Relationship Id="rId1" Type="http://schemas.openxmlformats.org/officeDocument/2006/relationships/slideLayout" Target="../slideLayouts/slideLayout28.xml"/><Relationship Id="rId4" Type="http://schemas.openxmlformats.org/officeDocument/2006/relationships/image" Target="../media/image76.jpeg"/></Relationships>
</file>

<file path=ppt/slides/_rels/slide4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8.xml"/><Relationship Id="rId4" Type="http://schemas.openxmlformats.org/officeDocument/2006/relationships/image" Target="../media/image79.jpe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jpeg"/><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3" Type="http://schemas.openxmlformats.org/officeDocument/2006/relationships/image" Target="../media/image83.jpeg"/><Relationship Id="rId2" Type="http://schemas.openxmlformats.org/officeDocument/2006/relationships/image" Target="../media/image82.jpeg"/><Relationship Id="rId1" Type="http://schemas.openxmlformats.org/officeDocument/2006/relationships/slideLayout" Target="../slideLayouts/slideLayout30.xml"/><Relationship Id="rId4" Type="http://schemas.openxmlformats.org/officeDocument/2006/relationships/image" Target="../media/image84.jpeg"/></Relationships>
</file>

<file path=ppt/slides/_rels/slide49.xml.rels><?xml version="1.0" encoding="UTF-8" standalone="yes"?>
<Relationships xmlns="http://schemas.openxmlformats.org/package/2006/relationships"><Relationship Id="rId3" Type="http://schemas.openxmlformats.org/officeDocument/2006/relationships/image" Target="../media/image86.jpeg"/><Relationship Id="rId2" Type="http://schemas.openxmlformats.org/officeDocument/2006/relationships/image" Target="../media/image85.jpeg"/><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8.xml"/><Relationship Id="rId4" Type="http://schemas.openxmlformats.org/officeDocument/2006/relationships/image" Target="../media/image89.jpeg"/></Relationships>
</file>

<file path=ppt/slides/_rels/slide51.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image" Target="../media/image90.jpe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92.jpeg"/><Relationship Id="rId1" Type="http://schemas.openxmlformats.org/officeDocument/2006/relationships/slideLayout" Target="../slideLayouts/slideLayout28.xml"/><Relationship Id="rId5" Type="http://schemas.openxmlformats.org/officeDocument/2006/relationships/hyperlink" Target="mailto:jan.jones@memnon.com" TargetMode="External"/><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3.xml"/><Relationship Id="rId1" Type="http://schemas.openxmlformats.org/officeDocument/2006/relationships/slideLayout" Target="../slideLayouts/slideLayout12.xml"/><Relationship Id="rId4" Type="http://schemas.openxmlformats.org/officeDocument/2006/relationships/image" Target="../media/image94.jpeg"/></Relationships>
</file>

<file path=ppt/slides/_rels/slide54.xml.rels><?xml version="1.0" encoding="UTF-8" standalone="yes"?>
<Relationships xmlns="http://schemas.openxmlformats.org/package/2006/relationships"><Relationship Id="rId3" Type="http://schemas.openxmlformats.org/officeDocument/2006/relationships/image" Target="../media/image95.jp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96.jpeg"/><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56.xml.rels><?xml version="1.0" encoding="UTF-8" standalone="yes"?>
<Relationships xmlns="http://schemas.openxmlformats.org/package/2006/relationships"><Relationship Id="rId3" Type="http://schemas.openxmlformats.org/officeDocument/2006/relationships/image" Target="../media/image97.jpg"/><Relationship Id="rId2" Type="http://schemas.openxmlformats.org/officeDocument/2006/relationships/notesSlide" Target="../notesSlides/notesSlide36.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57.xml.rels><?xml version="1.0" encoding="UTF-8" standalone="yes"?>
<Relationships xmlns="http://schemas.openxmlformats.org/package/2006/relationships"><Relationship Id="rId3" Type="http://schemas.openxmlformats.org/officeDocument/2006/relationships/image" Target="../media/image99.jpeg"/><Relationship Id="rId7" Type="http://schemas.openxmlformats.org/officeDocument/2006/relationships/image" Target="../media/image103.jpg"/><Relationship Id="rId2" Type="http://schemas.openxmlformats.org/officeDocument/2006/relationships/notesSlide" Target="../notesSlides/notesSlide37.xml"/><Relationship Id="rId1" Type="http://schemas.openxmlformats.org/officeDocument/2006/relationships/slideLayout" Target="../slideLayouts/slideLayout13.xml"/><Relationship Id="rId6" Type="http://schemas.openxmlformats.org/officeDocument/2006/relationships/image" Target="../media/image102.jpeg"/><Relationship Id="rId5" Type="http://schemas.openxmlformats.org/officeDocument/2006/relationships/image" Target="../media/image101.jpg"/><Relationship Id="rId4" Type="http://schemas.openxmlformats.org/officeDocument/2006/relationships/image" Target="../media/image100.jpeg"/></Relationships>
</file>

<file path=ppt/slides/_rels/slide58.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6.xml"/></Relationships>
</file>

<file path=ppt/slides/_rels/slide61.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A524131-E046-41C8-9CD1-B8D7F3AA25A4}"/>
              </a:ext>
            </a:extLst>
          </p:cNvPr>
          <p:cNvSpPr/>
          <p:nvPr/>
        </p:nvSpPr>
        <p:spPr>
          <a:xfrm>
            <a:off x="0" y="0"/>
            <a:ext cx="12192000" cy="369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766B6-9C71-4C88-9B50-68813276FA95}"/>
              </a:ext>
            </a:extLst>
          </p:cNvPr>
          <p:cNvSpPr>
            <a:spLocks noGrp="1"/>
          </p:cNvSpPr>
          <p:nvPr>
            <p:ph type="ctrTitle"/>
          </p:nvPr>
        </p:nvSpPr>
        <p:spPr>
          <a:xfrm>
            <a:off x="-163052" y="196817"/>
            <a:ext cx="5248759" cy="3304246"/>
          </a:xfrm>
        </p:spPr>
        <p:txBody>
          <a:bodyPr>
            <a:normAutofit fontScale="90000"/>
          </a:bodyPr>
          <a:lstStyle/>
          <a:p>
            <a:r>
              <a:rPr lang="en-US" dirty="0">
                <a:solidFill>
                  <a:schemeClr val="bg1"/>
                </a:solidFill>
                <a:latin typeface="Palatino Linotype" panose="02040502050505030304" pitchFamily="18" charset="0"/>
              </a:rPr>
              <a:t>Strategies for Audiovisual Digitization Projects</a:t>
            </a:r>
          </a:p>
        </p:txBody>
      </p:sp>
      <p:sp>
        <p:nvSpPr>
          <p:cNvPr id="3" name="Subtitle 2">
            <a:extLst>
              <a:ext uri="{FF2B5EF4-FFF2-40B4-BE49-F238E27FC236}">
                <a16:creationId xmlns:a16="http://schemas.microsoft.com/office/drawing/2014/main" id="{5B443A3B-0A6E-4A7F-9471-B11FF66EA031}"/>
              </a:ext>
            </a:extLst>
          </p:cNvPr>
          <p:cNvSpPr>
            <a:spLocks noGrp="1"/>
          </p:cNvSpPr>
          <p:nvPr>
            <p:ph type="subTitle" idx="1"/>
          </p:nvPr>
        </p:nvSpPr>
        <p:spPr>
          <a:xfrm>
            <a:off x="4874258" y="832712"/>
            <a:ext cx="7223603" cy="675494"/>
          </a:xfrm>
        </p:spPr>
        <p:txBody>
          <a:bodyPr>
            <a:noAutofit/>
          </a:bodyPr>
          <a:lstStyle/>
          <a:p>
            <a:r>
              <a:rPr lang="en-US" sz="3200" b="1" dirty="0">
                <a:solidFill>
                  <a:schemeClr val="bg1"/>
                </a:solidFill>
                <a:latin typeface="Palatino Linotype" panose="02040502050505030304" pitchFamily="18" charset="0"/>
              </a:rPr>
              <a:t>Effective Outsourcing with Audiovisual Digitization Service Providers</a:t>
            </a:r>
          </a:p>
          <a:p>
            <a:endParaRPr lang="en-US" sz="3200" dirty="0">
              <a:solidFill>
                <a:schemeClr val="bg1"/>
              </a:solidFill>
              <a:latin typeface="Palatino Linotype" panose="02040502050505030304" pitchFamily="18" charset="0"/>
            </a:endParaRPr>
          </a:p>
          <a:p>
            <a:r>
              <a:rPr lang="en-US" sz="3200" dirty="0">
                <a:solidFill>
                  <a:schemeClr val="bg1"/>
                </a:solidFill>
                <a:latin typeface="Palatino Linotype" panose="02040502050505030304" pitchFamily="18" charset="0"/>
              </a:rPr>
              <a:t>Wednesday, June 14, 2017</a:t>
            </a:r>
          </a:p>
        </p:txBody>
      </p:sp>
      <p:sp>
        <p:nvSpPr>
          <p:cNvPr id="4" name="TextBox 3">
            <a:extLst>
              <a:ext uri="{FF2B5EF4-FFF2-40B4-BE49-F238E27FC236}">
                <a16:creationId xmlns:a16="http://schemas.microsoft.com/office/drawing/2014/main" id="{50F6D923-E15C-4358-8824-503EC69134C9}"/>
              </a:ext>
            </a:extLst>
          </p:cNvPr>
          <p:cNvSpPr txBox="1"/>
          <p:nvPr/>
        </p:nvSpPr>
        <p:spPr>
          <a:xfrm>
            <a:off x="1357726" y="4062255"/>
            <a:ext cx="2688813" cy="923330"/>
          </a:xfrm>
          <a:prstGeom prst="rect">
            <a:avLst/>
          </a:prstGeom>
          <a:noFill/>
        </p:spPr>
        <p:txBody>
          <a:bodyPr wrap="none" rtlCol="0">
            <a:spAutoFit/>
          </a:bodyPr>
          <a:lstStyle/>
          <a:p>
            <a:r>
              <a:rPr lang="en-US" dirty="0">
                <a:latin typeface="Palatino Linotype" panose="02040502050505030304" pitchFamily="18" charset="0"/>
              </a:rPr>
              <a:t>Moderator:</a:t>
            </a:r>
          </a:p>
          <a:p>
            <a:r>
              <a:rPr lang="en-US" b="1" dirty="0">
                <a:latin typeface="Palatino Linotype" panose="02040502050505030304" pitchFamily="18" charset="0"/>
              </a:rPr>
              <a:t>Wayne Graham</a:t>
            </a:r>
          </a:p>
          <a:p>
            <a:r>
              <a:rPr lang="en-US" dirty="0">
                <a:latin typeface="Palatino Linotype" panose="02040502050505030304" pitchFamily="18" charset="0"/>
              </a:rPr>
              <a:t>Technical Director, CLIR</a:t>
            </a:r>
          </a:p>
        </p:txBody>
      </p:sp>
      <p:sp>
        <p:nvSpPr>
          <p:cNvPr id="5" name="TextBox 4">
            <a:extLst>
              <a:ext uri="{FF2B5EF4-FFF2-40B4-BE49-F238E27FC236}">
                <a16:creationId xmlns:a16="http://schemas.microsoft.com/office/drawing/2014/main" id="{1B494352-C15B-452B-A189-7035C97A3D2E}"/>
              </a:ext>
            </a:extLst>
          </p:cNvPr>
          <p:cNvSpPr txBox="1"/>
          <p:nvPr/>
        </p:nvSpPr>
        <p:spPr>
          <a:xfrm>
            <a:off x="5085707" y="4062255"/>
            <a:ext cx="3074895" cy="923330"/>
          </a:xfrm>
          <a:prstGeom prst="rect">
            <a:avLst/>
          </a:prstGeom>
          <a:noFill/>
        </p:spPr>
        <p:txBody>
          <a:bodyPr wrap="square" rtlCol="0">
            <a:spAutoFit/>
          </a:bodyPr>
          <a:lstStyle/>
          <a:p>
            <a:r>
              <a:rPr lang="en-US" b="1" dirty="0">
                <a:latin typeface="Palatino Linotype" panose="02040502050505030304" pitchFamily="18" charset="0"/>
              </a:rPr>
              <a:t>Kathy </a:t>
            </a:r>
            <a:r>
              <a:rPr lang="en-US" b="1" dirty="0" err="1">
                <a:latin typeface="Palatino Linotype" panose="02040502050505030304" pitchFamily="18" charset="0"/>
              </a:rPr>
              <a:t>O’Regan</a:t>
            </a:r>
            <a:endParaRPr lang="en-US" b="1" dirty="0">
              <a:latin typeface="Palatino Linotype" panose="02040502050505030304" pitchFamily="18" charset="0"/>
            </a:endParaRPr>
          </a:p>
          <a:p>
            <a:r>
              <a:rPr lang="en-US" dirty="0">
                <a:latin typeface="Palatino Linotype" panose="02040502050505030304" pitchFamily="18" charset="0"/>
              </a:rPr>
              <a:t>Bay Area Video Coalition</a:t>
            </a:r>
          </a:p>
          <a:p>
            <a:r>
              <a:rPr lang="en-US" dirty="0">
                <a:latin typeface="Palatino Linotype" panose="02040502050505030304" pitchFamily="18" charset="0"/>
              </a:rPr>
              <a:t>kathyoregan@bavc.org</a:t>
            </a:r>
          </a:p>
        </p:txBody>
      </p:sp>
      <p:sp>
        <p:nvSpPr>
          <p:cNvPr id="6" name="TextBox 5">
            <a:extLst>
              <a:ext uri="{FF2B5EF4-FFF2-40B4-BE49-F238E27FC236}">
                <a16:creationId xmlns:a16="http://schemas.microsoft.com/office/drawing/2014/main" id="{E2E8559D-8C13-4953-9E47-75D87D443976}"/>
              </a:ext>
            </a:extLst>
          </p:cNvPr>
          <p:cNvSpPr txBox="1"/>
          <p:nvPr/>
        </p:nvSpPr>
        <p:spPr>
          <a:xfrm>
            <a:off x="8486060" y="5284015"/>
            <a:ext cx="3037223" cy="1200329"/>
          </a:xfrm>
          <a:prstGeom prst="rect">
            <a:avLst/>
          </a:prstGeom>
          <a:noFill/>
        </p:spPr>
        <p:txBody>
          <a:bodyPr wrap="square" rtlCol="0">
            <a:spAutoFit/>
          </a:bodyPr>
          <a:lstStyle/>
          <a:p>
            <a:r>
              <a:rPr lang="en-US" b="1" dirty="0">
                <a:latin typeface="Palatino Linotype" panose="02040502050505030304" pitchFamily="18" charset="0"/>
              </a:rPr>
              <a:t>Bryce Roe</a:t>
            </a:r>
          </a:p>
          <a:p>
            <a:r>
              <a:rPr lang="en-US" dirty="0">
                <a:latin typeface="Palatino Linotype" panose="02040502050505030304" pitchFamily="18" charset="0"/>
              </a:rPr>
              <a:t>Northeast Document </a:t>
            </a:r>
          </a:p>
          <a:p>
            <a:r>
              <a:rPr lang="en-US" dirty="0">
                <a:latin typeface="Palatino Linotype" panose="02040502050505030304" pitchFamily="18" charset="0"/>
              </a:rPr>
              <a:t>Conservation Center</a:t>
            </a:r>
          </a:p>
          <a:p>
            <a:r>
              <a:rPr lang="en-US" dirty="0">
                <a:latin typeface="Palatino Linotype" panose="02040502050505030304" pitchFamily="18" charset="0"/>
              </a:rPr>
              <a:t>broe@nedcc.org</a:t>
            </a:r>
          </a:p>
        </p:txBody>
      </p:sp>
      <p:sp>
        <p:nvSpPr>
          <p:cNvPr id="8" name="TextBox 7">
            <a:extLst>
              <a:ext uri="{FF2B5EF4-FFF2-40B4-BE49-F238E27FC236}">
                <a16:creationId xmlns:a16="http://schemas.microsoft.com/office/drawing/2014/main" id="{75EB4F4A-6332-45CA-BCC9-0DE8CF13C4C5}"/>
              </a:ext>
            </a:extLst>
          </p:cNvPr>
          <p:cNvSpPr txBox="1"/>
          <p:nvPr/>
        </p:nvSpPr>
        <p:spPr>
          <a:xfrm>
            <a:off x="5085707" y="5284015"/>
            <a:ext cx="2883137" cy="1200329"/>
          </a:xfrm>
          <a:prstGeom prst="rect">
            <a:avLst/>
          </a:prstGeom>
          <a:noFill/>
        </p:spPr>
        <p:txBody>
          <a:bodyPr wrap="square" rtlCol="0">
            <a:spAutoFit/>
          </a:bodyPr>
          <a:lstStyle/>
          <a:p>
            <a:r>
              <a:rPr lang="en-US" b="1" dirty="0">
                <a:latin typeface="Palatino Linotype" panose="02040502050505030304" pitchFamily="18" charset="0"/>
              </a:rPr>
              <a:t>Jan Jones</a:t>
            </a:r>
          </a:p>
          <a:p>
            <a:r>
              <a:rPr lang="en-US" dirty="0">
                <a:latin typeface="Palatino Linotype" panose="02040502050505030304" pitchFamily="18" charset="0"/>
              </a:rPr>
              <a:t>Memnon Archiving Services</a:t>
            </a:r>
          </a:p>
          <a:p>
            <a:r>
              <a:rPr lang="en-US" dirty="0">
                <a:latin typeface="Palatino Linotype" panose="02040502050505030304" pitchFamily="18" charset="0"/>
              </a:rPr>
              <a:t>jan.jones@memnon.com</a:t>
            </a:r>
          </a:p>
        </p:txBody>
      </p:sp>
      <p:sp>
        <p:nvSpPr>
          <p:cNvPr id="9" name="TextBox 8">
            <a:extLst>
              <a:ext uri="{FF2B5EF4-FFF2-40B4-BE49-F238E27FC236}">
                <a16:creationId xmlns:a16="http://schemas.microsoft.com/office/drawing/2014/main" id="{CFC11D59-EA21-4771-900D-D601FFCE2C8D}"/>
              </a:ext>
            </a:extLst>
          </p:cNvPr>
          <p:cNvSpPr txBox="1"/>
          <p:nvPr/>
        </p:nvSpPr>
        <p:spPr>
          <a:xfrm>
            <a:off x="8448388" y="4065353"/>
            <a:ext cx="3074895" cy="923330"/>
          </a:xfrm>
          <a:prstGeom prst="rect">
            <a:avLst/>
          </a:prstGeom>
          <a:noFill/>
        </p:spPr>
        <p:txBody>
          <a:bodyPr wrap="square" rtlCol="0">
            <a:spAutoFit/>
          </a:bodyPr>
          <a:lstStyle/>
          <a:p>
            <a:r>
              <a:rPr lang="en-US" b="1" dirty="0">
                <a:latin typeface="Palatino Linotype" panose="02040502050505030304" pitchFamily="18" charset="0"/>
              </a:rPr>
              <a:t>Diana Little</a:t>
            </a:r>
          </a:p>
          <a:p>
            <a:r>
              <a:rPr lang="en-US" dirty="0">
                <a:latin typeface="Palatino Linotype" panose="02040502050505030304" pitchFamily="18" charset="0"/>
              </a:rPr>
              <a:t>The </a:t>
            </a:r>
            <a:r>
              <a:rPr lang="en-US" dirty="0" err="1">
                <a:latin typeface="Palatino Linotype" panose="02040502050505030304" pitchFamily="18" charset="0"/>
              </a:rPr>
              <a:t>MediaPreserve</a:t>
            </a:r>
            <a:endParaRPr lang="en-US" dirty="0">
              <a:latin typeface="Palatino Linotype" panose="02040502050505030304" pitchFamily="18" charset="0"/>
            </a:endParaRPr>
          </a:p>
          <a:p>
            <a:r>
              <a:rPr lang="en-US" dirty="0">
                <a:latin typeface="Palatino Linotype" panose="02040502050505030304" pitchFamily="18" charset="0"/>
              </a:rPr>
              <a:t>little@themediapreserve.org</a:t>
            </a:r>
          </a:p>
        </p:txBody>
      </p:sp>
      <p:cxnSp>
        <p:nvCxnSpPr>
          <p:cNvPr id="10" name="Straight Connector 9">
            <a:extLst>
              <a:ext uri="{FF2B5EF4-FFF2-40B4-BE49-F238E27FC236}">
                <a16:creationId xmlns:a16="http://schemas.microsoft.com/office/drawing/2014/main" id="{01737294-30C3-4CFA-B62C-5916A0C8A307}"/>
              </a:ext>
            </a:extLst>
          </p:cNvPr>
          <p:cNvCxnSpPr>
            <a:cxnSpLocks/>
          </p:cNvCxnSpPr>
          <p:nvPr/>
        </p:nvCxnSpPr>
        <p:spPr>
          <a:xfrm>
            <a:off x="4818580" y="3691905"/>
            <a:ext cx="0" cy="316609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3C2669D-9F2F-4B8B-9A24-F08D9ED700DA}"/>
              </a:ext>
            </a:extLst>
          </p:cNvPr>
          <p:cNvCxnSpPr>
            <a:cxnSpLocks/>
          </p:cNvCxnSpPr>
          <p:nvPr/>
        </p:nvCxnSpPr>
        <p:spPr>
          <a:xfrm>
            <a:off x="0" y="3691905"/>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descr="A red and white sign&#10;&#10;Description generated with very high confidence">
            <a:extLst>
              <a:ext uri="{FF2B5EF4-FFF2-40B4-BE49-F238E27FC236}">
                <a16:creationId xmlns:a16="http://schemas.microsoft.com/office/drawing/2014/main" id="{18600428-12D9-40DD-9836-4B4D7F46A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612" y="5284015"/>
            <a:ext cx="1048260" cy="1048260"/>
          </a:xfrm>
          <a:prstGeom prst="rect">
            <a:avLst/>
          </a:prstGeom>
        </p:spPr>
      </p:pic>
      <p:pic>
        <p:nvPicPr>
          <p:cNvPr id="23" name="Picture 22" descr="A picture containing computer, indoor, thing&#10;&#10;Description generated with high confidence">
            <a:extLst>
              <a:ext uri="{FF2B5EF4-FFF2-40B4-BE49-F238E27FC236}">
                <a16:creationId xmlns:a16="http://schemas.microsoft.com/office/drawing/2014/main" id="{817FFDC9-86A1-4EAA-B84C-6454BA6C30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7662" y="5355934"/>
            <a:ext cx="2324616" cy="976341"/>
          </a:xfrm>
          <a:prstGeom prst="rect">
            <a:avLst/>
          </a:prstGeom>
        </p:spPr>
      </p:pic>
      <p:cxnSp>
        <p:nvCxnSpPr>
          <p:cNvPr id="11" name="Straight Connector 10">
            <a:extLst>
              <a:ext uri="{FF2B5EF4-FFF2-40B4-BE49-F238E27FC236}">
                <a16:creationId xmlns:a16="http://schemas.microsoft.com/office/drawing/2014/main" id="{BB2139A2-99BC-41C5-B0EA-29B22A36487F}"/>
              </a:ext>
            </a:extLst>
          </p:cNvPr>
          <p:cNvCxnSpPr/>
          <p:nvPr/>
        </p:nvCxnSpPr>
        <p:spPr>
          <a:xfrm>
            <a:off x="7067227" y="2510722"/>
            <a:ext cx="291860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3131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415600" y="616600"/>
            <a:ext cx="11360800" cy="10004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800" b="1"/>
              <a:t>Who Is BAVC Preservation?</a:t>
            </a:r>
          </a:p>
        </p:txBody>
      </p:sp>
      <p:sp>
        <p:nvSpPr>
          <p:cNvPr id="82" name="Shape 82"/>
          <p:cNvSpPr txBox="1">
            <a:spLocks noGrp="1"/>
          </p:cNvSpPr>
          <p:nvPr>
            <p:ph type="body" idx="1"/>
          </p:nvPr>
        </p:nvSpPr>
        <p:spPr>
          <a:xfrm>
            <a:off x="415600" y="1617000"/>
            <a:ext cx="11360800" cy="4555200"/>
          </a:xfrm>
          <a:prstGeom prst="rect">
            <a:avLst/>
          </a:prstGeom>
        </p:spPr>
        <p:txBody>
          <a:bodyPr lIns="121900" tIns="121900" rIns="121900" bIns="121900" anchor="t" anchorCtr="0">
            <a:noAutofit/>
          </a:bodyPr>
          <a:lstStyle/>
          <a:p>
            <a:pPr marL="643451" indent="-609585">
              <a:buClr>
                <a:srgbClr val="000000"/>
              </a:buClr>
              <a:buFont typeface="Arial"/>
              <a:buChar char="•"/>
            </a:pPr>
            <a:r>
              <a:rPr lang="en" sz="4000" b="1" dirty="0">
                <a:solidFill>
                  <a:srgbClr val="000000"/>
                </a:solidFill>
              </a:rPr>
              <a:t>Part of BAVC’s Engagement Department</a:t>
            </a:r>
          </a:p>
          <a:p>
            <a:pPr marL="643451" indent="-609585">
              <a:buClr>
                <a:srgbClr val="000000"/>
              </a:buClr>
              <a:buFont typeface="Arial"/>
              <a:buChar char="•"/>
            </a:pPr>
            <a:r>
              <a:rPr lang="en" sz="4000" b="1" dirty="0">
                <a:solidFill>
                  <a:srgbClr val="000000"/>
                </a:solidFill>
              </a:rPr>
              <a:t>Small, passionate staff</a:t>
            </a:r>
          </a:p>
          <a:p>
            <a:pPr marL="643451" indent="-609585">
              <a:buClr>
                <a:srgbClr val="000000"/>
              </a:buClr>
              <a:buFont typeface="Arial"/>
              <a:buChar char="•"/>
            </a:pPr>
            <a:r>
              <a:rPr lang="en" sz="4000" b="1" dirty="0">
                <a:solidFill>
                  <a:srgbClr val="000000"/>
                </a:solidFill>
              </a:rPr>
              <a:t>Three full time staff members</a:t>
            </a:r>
          </a:p>
          <a:p>
            <a:pPr marL="643451" indent="-609585">
              <a:buClr>
                <a:srgbClr val="000000"/>
              </a:buClr>
              <a:buFont typeface="Arial"/>
              <a:buChar char="•"/>
            </a:pPr>
            <a:r>
              <a:rPr lang="en" sz="4000" b="1" dirty="0">
                <a:solidFill>
                  <a:srgbClr val="000000"/>
                </a:solidFill>
              </a:rPr>
              <a:t>Two contracted preservation technicians</a:t>
            </a:r>
          </a:p>
          <a:p>
            <a:pPr marL="643451" indent="-609585">
              <a:buClr>
                <a:srgbClr val="000000"/>
              </a:buClr>
              <a:buFont typeface="Arial"/>
              <a:buChar char="•"/>
            </a:pPr>
            <a:r>
              <a:rPr lang="en" sz="4000" b="1" dirty="0">
                <a:solidFill>
                  <a:srgbClr val="000000"/>
                </a:solidFill>
              </a:rPr>
              <a:t>One on call equipment technician</a:t>
            </a:r>
          </a:p>
        </p:txBody>
      </p:sp>
    </p:spTree>
    <p:extLst>
      <p:ext uri="{BB962C8B-B14F-4D97-AF65-F5344CB8AC3E}">
        <p14:creationId xmlns:p14="http://schemas.microsoft.com/office/powerpoint/2010/main" val="1645887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86"/>
        <p:cNvGrpSpPr/>
        <p:nvPr/>
      </p:nvGrpSpPr>
      <p:grpSpPr>
        <a:xfrm>
          <a:off x="0" y="0"/>
          <a:ext cx="0" cy="0"/>
          <a:chOff x="0" y="0"/>
          <a:chExt cx="0" cy="0"/>
        </a:xfrm>
      </p:grpSpPr>
      <p:sp>
        <p:nvSpPr>
          <p:cNvPr id="87" name="Shape 87"/>
          <p:cNvSpPr txBox="1">
            <a:spLocks noGrp="1"/>
          </p:cNvSpPr>
          <p:nvPr>
            <p:ph type="title"/>
          </p:nvPr>
        </p:nvSpPr>
        <p:spPr>
          <a:xfrm>
            <a:off x="415600" y="593367"/>
            <a:ext cx="11360800" cy="7636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000" b="1"/>
              <a:t>Services We Provide</a:t>
            </a:r>
          </a:p>
        </p:txBody>
      </p:sp>
      <p:sp>
        <p:nvSpPr>
          <p:cNvPr id="88" name="Shape 88"/>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60383" indent="-609585">
              <a:buClr>
                <a:srgbClr val="000000"/>
              </a:buClr>
              <a:buFont typeface="Arial"/>
              <a:buChar char="•"/>
            </a:pPr>
            <a:r>
              <a:rPr lang="en" sz="3600" b="1" dirty="0">
                <a:solidFill>
                  <a:srgbClr val="000000"/>
                </a:solidFill>
              </a:rPr>
              <a:t>Digitization of a wide variety of videotape formats</a:t>
            </a:r>
          </a:p>
          <a:p>
            <a:pPr marL="660383" indent="-609585">
              <a:buClr>
                <a:srgbClr val="000000"/>
              </a:buClr>
              <a:buFont typeface="Arial"/>
              <a:buChar char="•"/>
            </a:pPr>
            <a:r>
              <a:rPr lang="en" sz="3600" b="1" dirty="0">
                <a:solidFill>
                  <a:srgbClr val="000000"/>
                </a:solidFill>
              </a:rPr>
              <a:t>Digitization of limited audio formats</a:t>
            </a:r>
          </a:p>
          <a:p>
            <a:pPr marL="660383" indent="-609585">
              <a:buClr>
                <a:srgbClr val="000000"/>
              </a:buClr>
              <a:buFont typeface="Arial"/>
              <a:buChar char="•"/>
            </a:pPr>
            <a:r>
              <a:rPr lang="en" sz="3600" b="1" dirty="0">
                <a:solidFill>
                  <a:srgbClr val="000000"/>
                </a:solidFill>
              </a:rPr>
              <a:t>Collection assessments</a:t>
            </a:r>
          </a:p>
          <a:p>
            <a:pPr marL="660383" indent="-609585">
              <a:buClr>
                <a:srgbClr val="000000"/>
              </a:buClr>
              <a:buFont typeface="Arial"/>
              <a:buChar char="•"/>
            </a:pPr>
            <a:r>
              <a:rPr lang="en" sz="3600" b="1" dirty="0">
                <a:solidFill>
                  <a:srgbClr val="000000"/>
                </a:solidFill>
              </a:rPr>
              <a:t>Tape cleaning and baking</a:t>
            </a:r>
          </a:p>
          <a:p>
            <a:pPr marL="660383" indent="-609585">
              <a:buClr>
                <a:srgbClr val="000000"/>
              </a:buClr>
              <a:buFont typeface="Arial"/>
              <a:buChar char="•"/>
            </a:pPr>
            <a:r>
              <a:rPr lang="en" sz="3600" b="1" dirty="0">
                <a:solidFill>
                  <a:srgbClr val="000000"/>
                </a:solidFill>
              </a:rPr>
              <a:t>Preservation consultations</a:t>
            </a:r>
          </a:p>
        </p:txBody>
      </p:sp>
    </p:spTree>
    <p:extLst>
      <p:ext uri="{BB962C8B-B14F-4D97-AF65-F5344CB8AC3E}">
        <p14:creationId xmlns:p14="http://schemas.microsoft.com/office/powerpoint/2010/main" val="27507438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09585" indent="-507987">
              <a:buClr>
                <a:srgbClr val="000000"/>
              </a:buClr>
              <a:buFont typeface="Arial"/>
              <a:buChar char="•"/>
            </a:pPr>
            <a:r>
              <a:rPr lang="en" sz="2933" b="1" dirty="0">
                <a:solidFill>
                  <a:srgbClr val="000000"/>
                </a:solidFill>
              </a:rPr>
              <a:t>Staff trained in archival and preservation best practices</a:t>
            </a:r>
          </a:p>
          <a:p>
            <a:pPr marL="609585" indent="-507987">
              <a:buClr>
                <a:srgbClr val="000000"/>
              </a:buClr>
              <a:buFont typeface="Arial"/>
              <a:buChar char="•"/>
            </a:pPr>
            <a:r>
              <a:rPr lang="en" sz="2933" b="1" dirty="0">
                <a:solidFill>
                  <a:srgbClr val="000000"/>
                </a:solidFill>
              </a:rPr>
              <a:t>Wide selection of professional decks</a:t>
            </a:r>
          </a:p>
          <a:p>
            <a:pPr marL="609585" indent="-507987">
              <a:buClr>
                <a:srgbClr val="000000"/>
              </a:buClr>
              <a:buFont typeface="Arial"/>
              <a:buChar char="•"/>
            </a:pPr>
            <a:r>
              <a:rPr lang="en" sz="2933" b="1" dirty="0">
                <a:solidFill>
                  <a:srgbClr val="000000"/>
                </a:solidFill>
              </a:rPr>
              <a:t>Time base correctors and analog and digital scopes used to ensure transfers of the highest possible fidelity</a:t>
            </a:r>
          </a:p>
          <a:p>
            <a:pPr marL="609585" indent="-507987">
              <a:buClr>
                <a:srgbClr val="000000"/>
              </a:buClr>
              <a:buFont typeface="Arial"/>
              <a:buChar char="•"/>
            </a:pPr>
            <a:r>
              <a:rPr lang="en" sz="2933" b="1" dirty="0">
                <a:solidFill>
                  <a:srgbClr val="000000"/>
                </a:solidFill>
              </a:rPr>
              <a:t>Work with dedicated maintenance engineers</a:t>
            </a:r>
          </a:p>
          <a:p>
            <a:pPr marL="609585" indent="-507987">
              <a:buClr>
                <a:srgbClr val="000000"/>
              </a:buClr>
              <a:buFont typeface="Arial"/>
              <a:buChar char="•"/>
            </a:pPr>
            <a:r>
              <a:rPr lang="en" sz="2933" b="1" dirty="0">
                <a:solidFill>
                  <a:srgbClr val="000000"/>
                </a:solidFill>
              </a:rPr>
              <a:t>Extensive Quality Control</a:t>
            </a:r>
          </a:p>
        </p:txBody>
      </p:sp>
      <p:sp>
        <p:nvSpPr>
          <p:cNvPr id="94" name="Shape 94"/>
          <p:cNvSpPr/>
          <p:nvPr/>
        </p:nvSpPr>
        <p:spPr>
          <a:xfrm>
            <a:off x="415600" y="450300"/>
            <a:ext cx="11288000" cy="841600"/>
          </a:xfrm>
          <a:prstGeom prst="rect">
            <a:avLst/>
          </a:prstGeom>
          <a:noFill/>
          <a:ln w="76200" cap="flat" cmpd="sng">
            <a:solidFill>
              <a:schemeClr val="dk2"/>
            </a:solidFill>
            <a:prstDash val="solid"/>
            <a:round/>
            <a:headEnd type="none" w="med" len="med"/>
            <a:tailEnd type="none" w="med" len="med"/>
          </a:ln>
        </p:spPr>
        <p:txBody>
          <a:bodyPr lIns="121900" tIns="121900" rIns="121900" bIns="121900" anchor="ctr" anchorCtr="0">
            <a:noAutofit/>
          </a:bodyPr>
          <a:lstStyle/>
          <a:p>
            <a:pPr defTabSz="1219170"/>
            <a:r>
              <a:rPr lang="en" sz="4000" b="1" kern="0">
                <a:solidFill>
                  <a:srgbClr val="000000"/>
                </a:solidFill>
                <a:latin typeface="Proxima Nova"/>
                <a:ea typeface="Proxima Nova"/>
                <a:cs typeface="Proxima Nova"/>
                <a:sym typeface="Proxima Nova"/>
              </a:rPr>
              <a:t>How We Insure Quality</a:t>
            </a:r>
          </a:p>
        </p:txBody>
      </p:sp>
    </p:spTree>
    <p:extLst>
      <p:ext uri="{BB962C8B-B14F-4D97-AF65-F5344CB8AC3E}">
        <p14:creationId xmlns:p14="http://schemas.microsoft.com/office/powerpoint/2010/main" val="1467168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415600" y="593367"/>
            <a:ext cx="11360800" cy="7916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000" b="1"/>
              <a:t>Your Request for Proposal</a:t>
            </a:r>
          </a:p>
        </p:txBody>
      </p:sp>
      <p:sp>
        <p:nvSpPr>
          <p:cNvPr id="100" name="Shape 100"/>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09585" indent="-609585">
              <a:buClr>
                <a:srgbClr val="000000"/>
              </a:buClr>
              <a:buFont typeface="Arial"/>
              <a:buChar char="•"/>
            </a:pPr>
            <a:r>
              <a:rPr lang="en" sz="4267" b="1" dirty="0">
                <a:solidFill>
                  <a:srgbClr val="000000"/>
                </a:solidFill>
              </a:rPr>
              <a:t>Clarity </a:t>
            </a:r>
          </a:p>
          <a:p>
            <a:pPr marL="609585" indent="-609585">
              <a:buClr>
                <a:srgbClr val="000000"/>
              </a:buClr>
              <a:buFont typeface="Arial"/>
              <a:buChar char="•"/>
            </a:pPr>
            <a:r>
              <a:rPr lang="en" sz="4267" b="1" dirty="0">
                <a:solidFill>
                  <a:srgbClr val="000000"/>
                </a:solidFill>
              </a:rPr>
              <a:t>Specificity</a:t>
            </a:r>
          </a:p>
          <a:p>
            <a:pPr marL="609585" indent="-609585">
              <a:buClr>
                <a:srgbClr val="000000"/>
              </a:buClr>
              <a:buFont typeface="Arial"/>
              <a:buChar char="•"/>
            </a:pPr>
            <a:r>
              <a:rPr lang="en" sz="4267" b="1" dirty="0">
                <a:solidFill>
                  <a:srgbClr val="000000"/>
                </a:solidFill>
              </a:rPr>
              <a:t>Know your needs</a:t>
            </a:r>
          </a:p>
          <a:p>
            <a:pPr marL="609585" indent="-609585">
              <a:buClr>
                <a:srgbClr val="000000"/>
              </a:buClr>
              <a:buFont typeface="Arial"/>
              <a:buChar char="•"/>
            </a:pPr>
            <a:r>
              <a:rPr lang="en" sz="4267" b="1" dirty="0">
                <a:solidFill>
                  <a:srgbClr val="000000"/>
                </a:solidFill>
              </a:rPr>
              <a:t>Know your collection - and its condition!</a:t>
            </a:r>
          </a:p>
          <a:p>
            <a:endParaRPr sz="4000" b="1" dirty="0"/>
          </a:p>
          <a:p>
            <a:endParaRPr dirty="0"/>
          </a:p>
        </p:txBody>
      </p:sp>
    </p:spTree>
    <p:extLst>
      <p:ext uri="{BB962C8B-B14F-4D97-AF65-F5344CB8AC3E}">
        <p14:creationId xmlns:p14="http://schemas.microsoft.com/office/powerpoint/2010/main" val="1746916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415600" y="593367"/>
            <a:ext cx="11360800" cy="7636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000" b="1"/>
              <a:t>How To Help Your Vendor</a:t>
            </a:r>
          </a:p>
        </p:txBody>
      </p:sp>
      <p:sp>
        <p:nvSpPr>
          <p:cNvPr id="106" name="Shape 106"/>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60383" indent="-609585">
              <a:buClr>
                <a:srgbClr val="000000"/>
              </a:buClr>
              <a:buFont typeface="Arial"/>
              <a:buChar char="•"/>
            </a:pPr>
            <a:r>
              <a:rPr lang="en" sz="3600" b="1" dirty="0">
                <a:solidFill>
                  <a:srgbClr val="000000"/>
                </a:solidFill>
              </a:rPr>
              <a:t>Maintain open lines of communication with your vendor’s point of contact throughout project</a:t>
            </a:r>
          </a:p>
          <a:p>
            <a:pPr marL="660383" indent="-609585">
              <a:buClr>
                <a:srgbClr val="000000"/>
              </a:buClr>
              <a:buFont typeface="Arial"/>
              <a:buChar char="•"/>
            </a:pPr>
            <a:r>
              <a:rPr lang="en" sz="3600" b="1" dirty="0">
                <a:solidFill>
                  <a:srgbClr val="000000"/>
                </a:solidFill>
              </a:rPr>
              <a:t>Ask as many questions as necessary to ensure project workflow is successful </a:t>
            </a:r>
          </a:p>
          <a:p>
            <a:pPr marL="660383" indent="-609585">
              <a:buClr>
                <a:srgbClr val="000000"/>
              </a:buClr>
              <a:buFont typeface="Arial"/>
              <a:buChar char="•"/>
            </a:pPr>
            <a:r>
              <a:rPr lang="en" sz="3600" b="1" dirty="0">
                <a:solidFill>
                  <a:srgbClr val="000000"/>
                </a:solidFill>
              </a:rPr>
              <a:t>Ask for examples of vendor work previous to beginning of project</a:t>
            </a:r>
          </a:p>
          <a:p>
            <a:endParaRPr sz="4000" b="1" dirty="0">
              <a:solidFill>
                <a:srgbClr val="000000"/>
              </a:solidFill>
            </a:endParaRPr>
          </a:p>
        </p:txBody>
      </p:sp>
    </p:spTree>
    <p:extLst>
      <p:ext uri="{BB962C8B-B14F-4D97-AF65-F5344CB8AC3E}">
        <p14:creationId xmlns:p14="http://schemas.microsoft.com/office/powerpoint/2010/main" val="3711096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110"/>
        <p:cNvGrpSpPr/>
        <p:nvPr/>
      </p:nvGrpSpPr>
      <p:grpSpPr>
        <a:xfrm>
          <a:off x="0" y="0"/>
          <a:ext cx="0" cy="0"/>
          <a:chOff x="0" y="0"/>
          <a:chExt cx="0" cy="0"/>
        </a:xfrm>
      </p:grpSpPr>
      <p:sp>
        <p:nvSpPr>
          <p:cNvPr id="111" name="Shape 111"/>
          <p:cNvSpPr txBox="1">
            <a:spLocks noGrp="1"/>
          </p:cNvSpPr>
          <p:nvPr>
            <p:ph type="title"/>
          </p:nvPr>
        </p:nvSpPr>
        <p:spPr>
          <a:xfrm>
            <a:off x="415600" y="593367"/>
            <a:ext cx="11360800" cy="8844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800" b="1"/>
              <a:t>Helping You Over Hurdles</a:t>
            </a:r>
          </a:p>
        </p:txBody>
      </p:sp>
      <p:sp>
        <p:nvSpPr>
          <p:cNvPr id="112" name="Shape 112"/>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761981" indent="-761981">
              <a:buClr>
                <a:srgbClr val="000000"/>
              </a:buClr>
              <a:buFont typeface="Arial"/>
              <a:buChar char="•"/>
            </a:pPr>
            <a:r>
              <a:rPr lang="en" sz="4800" b="1" dirty="0">
                <a:solidFill>
                  <a:srgbClr val="000000"/>
                </a:solidFill>
              </a:rPr>
              <a:t>Dedicated archivist staff members</a:t>
            </a:r>
          </a:p>
          <a:p>
            <a:pPr marL="761981" indent="-761981">
              <a:buClr>
                <a:srgbClr val="000000"/>
              </a:buClr>
              <a:buFont typeface="Arial"/>
              <a:buChar char="•"/>
            </a:pPr>
            <a:r>
              <a:rPr lang="en" sz="4800" b="1" dirty="0">
                <a:solidFill>
                  <a:srgbClr val="000000"/>
                </a:solidFill>
              </a:rPr>
              <a:t>Personal client interaction</a:t>
            </a:r>
          </a:p>
          <a:p>
            <a:pPr marL="761981" indent="-761981">
              <a:buClr>
                <a:srgbClr val="000000"/>
              </a:buClr>
              <a:buFont typeface="Arial"/>
              <a:buChar char="•"/>
            </a:pPr>
            <a:r>
              <a:rPr lang="en" sz="4800" b="1" dirty="0">
                <a:solidFill>
                  <a:srgbClr val="000000"/>
                </a:solidFill>
              </a:rPr>
              <a:t>Grant writing professionals on staff</a:t>
            </a:r>
          </a:p>
          <a:p>
            <a:pPr marL="761981" indent="-761981">
              <a:buClr>
                <a:srgbClr val="000000"/>
              </a:buClr>
              <a:buFont typeface="Arial"/>
              <a:buChar char="•"/>
            </a:pPr>
            <a:r>
              <a:rPr lang="en" sz="4800" b="1" dirty="0">
                <a:solidFill>
                  <a:srgbClr val="000000"/>
                </a:solidFill>
              </a:rPr>
              <a:t>Assessment and advice</a:t>
            </a:r>
          </a:p>
          <a:p>
            <a:r>
              <a:rPr lang="en" sz="4800" b="1" dirty="0">
                <a:solidFill>
                  <a:srgbClr val="000000"/>
                </a:solidFill>
              </a:rPr>
              <a:t> </a:t>
            </a:r>
          </a:p>
          <a:p>
            <a:endParaRPr dirty="0"/>
          </a:p>
        </p:txBody>
      </p:sp>
    </p:spTree>
    <p:extLst>
      <p:ext uri="{BB962C8B-B14F-4D97-AF65-F5344CB8AC3E}">
        <p14:creationId xmlns:p14="http://schemas.microsoft.com/office/powerpoint/2010/main" val="2629788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415600" y="317333"/>
            <a:ext cx="11360800" cy="8772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b="1"/>
              <a:t>BAVC Tools (Freeeeee!)</a:t>
            </a:r>
          </a:p>
        </p:txBody>
      </p:sp>
      <p:sp>
        <p:nvSpPr>
          <p:cNvPr id="118" name="Shape 118"/>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60383" indent="-609585">
              <a:lnSpc>
                <a:spcPct val="200000"/>
              </a:lnSpc>
              <a:buFont typeface="Arial"/>
              <a:buChar char="•"/>
            </a:pPr>
            <a:r>
              <a:rPr lang="en" sz="3200" b="1" dirty="0"/>
              <a:t>QC Tools</a:t>
            </a:r>
            <a:endParaRPr lang="en-US" sz="3200" b="1" dirty="0"/>
          </a:p>
          <a:p>
            <a:pPr marL="660383" indent="-609585">
              <a:lnSpc>
                <a:spcPct val="200000"/>
              </a:lnSpc>
              <a:buFont typeface="Arial"/>
              <a:buChar char="•"/>
            </a:pPr>
            <a:r>
              <a:rPr lang="en" sz="3200" b="1" dirty="0"/>
              <a:t>SignalServer</a:t>
            </a:r>
          </a:p>
          <a:p>
            <a:pPr marL="660383" indent="-609585">
              <a:lnSpc>
                <a:spcPct val="200000"/>
              </a:lnSpc>
              <a:buFont typeface="Arial"/>
              <a:buChar char="•"/>
            </a:pPr>
            <a:r>
              <a:rPr lang="en" sz="3200" b="1" dirty="0"/>
              <a:t>AV Artifact Atlas</a:t>
            </a:r>
          </a:p>
          <a:p>
            <a:pPr marL="660383" indent="-609585">
              <a:lnSpc>
                <a:spcPct val="200000"/>
              </a:lnSpc>
              <a:buFont typeface="Arial"/>
              <a:buChar char="•"/>
            </a:pPr>
            <a:r>
              <a:rPr lang="en" sz="3200" b="1" dirty="0"/>
              <a:t>AV Compass</a:t>
            </a:r>
          </a:p>
        </p:txBody>
      </p:sp>
      <p:pic>
        <p:nvPicPr>
          <p:cNvPr id="119" name="Shape 119"/>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271033" y="1538833"/>
            <a:ext cx="2164265" cy="2164265"/>
          </a:xfrm>
          <a:prstGeom prst="rect">
            <a:avLst/>
          </a:prstGeom>
          <a:noFill/>
          <a:ln>
            <a:noFill/>
          </a:ln>
        </p:spPr>
      </p:pic>
      <p:pic>
        <p:nvPicPr>
          <p:cNvPr id="120" name="Shape 120" descr="signalserver_lg.pn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64900" y="5086137"/>
            <a:ext cx="4087533" cy="1336632"/>
          </a:xfrm>
          <a:prstGeom prst="rect">
            <a:avLst/>
          </a:prstGeom>
          <a:noFill/>
          <a:ln>
            <a:noFill/>
          </a:ln>
        </p:spPr>
      </p:pic>
      <p:pic>
        <p:nvPicPr>
          <p:cNvPr id="121" name="Shape 121"/>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8283034" y="1438199"/>
            <a:ext cx="3493367" cy="2527997"/>
          </a:xfrm>
          <a:prstGeom prst="rect">
            <a:avLst/>
          </a:prstGeom>
          <a:noFill/>
          <a:ln>
            <a:noFill/>
          </a:ln>
        </p:spPr>
      </p:pic>
      <p:pic>
        <p:nvPicPr>
          <p:cNvPr id="122" name="Shape 122"/>
          <p:cNvPicPr preferRelativeResize="0"/>
          <p:nvPr/>
        </p:nvPicPr>
        <p:blipFill>
          <a:blip r:embed="rId6">
            <a:alphaModFix/>
            <a:extLst>
              <a:ext uri="{28A0092B-C50C-407E-A947-70E740481C1C}">
                <a14:useLocalDpi xmlns:a14="http://schemas.microsoft.com/office/drawing/2010/main"/>
              </a:ext>
            </a:extLst>
          </a:blip>
          <a:stretch>
            <a:fillRect/>
          </a:stretch>
        </p:blipFill>
        <p:spPr>
          <a:xfrm>
            <a:off x="5034150" y="3884967"/>
            <a:ext cx="2755565" cy="2755565"/>
          </a:xfrm>
          <a:prstGeom prst="rect">
            <a:avLst/>
          </a:prstGeom>
          <a:noFill/>
          <a:ln>
            <a:noFill/>
          </a:ln>
        </p:spPr>
      </p:pic>
    </p:spTree>
    <p:extLst>
      <p:ext uri="{BB962C8B-B14F-4D97-AF65-F5344CB8AC3E}">
        <p14:creationId xmlns:p14="http://schemas.microsoft.com/office/powerpoint/2010/main" val="10917105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15600" y="480745"/>
            <a:ext cx="11360800" cy="7636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b="1" dirty="0"/>
              <a:t>Resources</a:t>
            </a:r>
          </a:p>
        </p:txBody>
      </p:sp>
      <p:sp>
        <p:nvSpPr>
          <p:cNvPr id="128" name="Shape 128"/>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endParaRPr sz="3467" b="1">
              <a:solidFill>
                <a:schemeClr val="dk2"/>
              </a:solidFill>
            </a:endParaRPr>
          </a:p>
          <a:p>
            <a:endParaRPr/>
          </a:p>
        </p:txBody>
      </p:sp>
      <p:sp>
        <p:nvSpPr>
          <p:cNvPr id="129" name="Shape 129"/>
          <p:cNvSpPr/>
          <p:nvPr/>
        </p:nvSpPr>
        <p:spPr>
          <a:xfrm>
            <a:off x="325000" y="1667433"/>
            <a:ext cx="11360800" cy="4293600"/>
          </a:xfrm>
          <a:prstGeom prst="rect">
            <a:avLst/>
          </a:prstGeom>
          <a:noFill/>
          <a:ln>
            <a:noFill/>
          </a:ln>
        </p:spPr>
        <p:txBody>
          <a:bodyPr lIns="121900" tIns="121900" rIns="121900" bIns="121900" anchor="ctr" anchorCtr="0">
            <a:noAutofit/>
          </a:bodyPr>
          <a:lstStyle/>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3"/>
              </a:rPr>
              <a:t>https://bavc.org/preserve-media</a:t>
            </a:r>
          </a:p>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4"/>
              </a:rPr>
              <a:t>https://github.com/bavc/qctools</a:t>
            </a:r>
          </a:p>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5"/>
              </a:rPr>
              <a:t>https://github.com/bavc/signalserver</a:t>
            </a:r>
          </a:p>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6"/>
              </a:rPr>
              <a:t>https://bavc.github.io/avaa/</a:t>
            </a:r>
          </a:p>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7"/>
              </a:rPr>
              <a:t>http://www.avcompass.bavc.org/</a:t>
            </a:r>
          </a:p>
          <a:p>
            <a:pPr marL="609585" indent="-524920" defTabSz="1219170">
              <a:lnSpc>
                <a:spcPct val="115000"/>
              </a:lnSpc>
              <a:spcAft>
                <a:spcPts val="2133"/>
              </a:spcAft>
              <a:buClr>
                <a:srgbClr val="4BA173"/>
              </a:buClr>
              <a:buSzPct val="100000"/>
            </a:pPr>
            <a:r>
              <a:rPr lang="en" sz="3467" b="1" u="sng" kern="0" dirty="0">
                <a:solidFill>
                  <a:srgbClr val="4BA173"/>
                </a:solidFill>
                <a:latin typeface="Proxima Nova"/>
                <a:ea typeface="Proxima Nova"/>
                <a:cs typeface="Proxima Nova"/>
                <a:sym typeface="Proxima Nova"/>
                <a:hlinkClick r:id="rId8"/>
              </a:rPr>
              <a:t>https://archive.org/details/@bavc_preservation_dept</a:t>
            </a:r>
          </a:p>
        </p:txBody>
      </p:sp>
      <p:pic>
        <p:nvPicPr>
          <p:cNvPr id="130" name="Shape 130"/>
          <p:cNvPicPr preferRelativeResize="0"/>
          <p:nvPr/>
        </p:nvPicPr>
        <p:blipFill>
          <a:blip r:embed="rId9" cstate="email">
            <a:alphaModFix/>
            <a:extLst>
              <a:ext uri="{28A0092B-C50C-407E-A947-70E740481C1C}">
                <a14:useLocalDpi xmlns:a14="http://schemas.microsoft.com/office/drawing/2010/main"/>
              </a:ext>
            </a:extLst>
          </a:blip>
          <a:stretch>
            <a:fillRect/>
          </a:stretch>
        </p:blipFill>
        <p:spPr>
          <a:xfrm>
            <a:off x="2489200" y="-48200"/>
            <a:ext cx="6858000" cy="6858000"/>
          </a:xfrm>
          <a:prstGeom prst="rect">
            <a:avLst/>
          </a:prstGeom>
          <a:noFill/>
          <a:ln>
            <a:noFill/>
          </a:ln>
        </p:spPr>
      </p:pic>
    </p:spTree>
    <p:extLst>
      <p:ext uri="{BB962C8B-B14F-4D97-AF65-F5344CB8AC3E}">
        <p14:creationId xmlns:p14="http://schemas.microsoft.com/office/powerpoint/2010/main" val="38819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r>
              <a:rPr lang="en" sz="10933" b="1"/>
              <a:t>THANK </a:t>
            </a:r>
          </a:p>
          <a:p>
            <a:r>
              <a:rPr lang="en" sz="10933" b="1"/>
              <a:t>YOU!</a:t>
            </a:r>
          </a:p>
        </p:txBody>
      </p:sp>
      <p:pic>
        <p:nvPicPr>
          <p:cNvPr id="136" name="Shape 136"/>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629366" y="94467"/>
            <a:ext cx="6447767" cy="6447767"/>
          </a:xfrm>
          <a:prstGeom prst="rect">
            <a:avLst/>
          </a:prstGeom>
          <a:noFill/>
          <a:ln>
            <a:noFill/>
          </a:ln>
        </p:spPr>
      </p:pic>
    </p:spTree>
    <p:extLst>
      <p:ext uri="{BB962C8B-B14F-4D97-AF65-F5344CB8AC3E}">
        <p14:creationId xmlns:p14="http://schemas.microsoft.com/office/powerpoint/2010/main" val="31795042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20700" y="1792933"/>
            <a:ext cx="10962800" cy="1244800"/>
          </a:xfrm>
          <a:prstGeom prst="rect">
            <a:avLst/>
          </a:prstGeom>
        </p:spPr>
        <p:txBody>
          <a:bodyPr lIns="121900" tIns="121900" rIns="121900" bIns="121900" anchor="b" anchorCtr="0">
            <a:noAutofit/>
          </a:bodyPr>
          <a:lstStyle/>
          <a:p>
            <a:r>
              <a:rPr lang="en" dirty="0">
                <a:latin typeface="Roboto" charset="0"/>
                <a:ea typeface="Roboto" charset="0"/>
              </a:rPr>
              <a:t>Film Scanning at </a:t>
            </a:r>
            <a:br>
              <a:rPr lang="en" dirty="0">
                <a:latin typeface="Roboto" charset="0"/>
                <a:ea typeface="Roboto" charset="0"/>
              </a:rPr>
            </a:br>
            <a:endParaRPr lang="en" dirty="0">
              <a:latin typeface="Roboto" charset="0"/>
              <a:ea typeface="Roboto" charset="0"/>
            </a:endParaRPr>
          </a:p>
        </p:txBody>
      </p:sp>
      <p:sp>
        <p:nvSpPr>
          <p:cNvPr id="68" name="Shape 68"/>
          <p:cNvSpPr txBox="1">
            <a:spLocks noGrp="1"/>
          </p:cNvSpPr>
          <p:nvPr>
            <p:ph type="subTitle" idx="1"/>
          </p:nvPr>
        </p:nvSpPr>
        <p:spPr>
          <a:xfrm>
            <a:off x="520700" y="3718841"/>
            <a:ext cx="10962800" cy="577199"/>
          </a:xfrm>
          <a:prstGeom prst="rect">
            <a:avLst/>
          </a:prstGeom>
        </p:spPr>
        <p:txBody>
          <a:bodyPr lIns="121900" tIns="121900" rIns="121900" bIns="121900" anchor="t" anchorCtr="0">
            <a:noAutofit/>
          </a:bodyPr>
          <a:lstStyle/>
          <a:p>
            <a:r>
              <a:rPr lang="en" sz="3200" dirty="0">
                <a:latin typeface="Roboto" charset="0"/>
                <a:ea typeface="Roboto" charset="0"/>
              </a:rPr>
              <a:t>Diana Little</a:t>
            </a:r>
          </a:p>
          <a:p>
            <a:r>
              <a:rPr lang="en" sz="3200" dirty="0">
                <a:latin typeface="Roboto" charset="0"/>
                <a:ea typeface="Roboto" charset="0"/>
              </a:rPr>
              <a:t>Head of Film Preservation</a:t>
            </a:r>
          </a:p>
          <a:p>
            <a:r>
              <a:rPr lang="en" sz="3200" dirty="0">
                <a:latin typeface="Roboto" charset="0"/>
                <a:ea typeface="Roboto" charset="0"/>
              </a:rPr>
              <a:t>little@themediapreserve.com</a:t>
            </a:r>
          </a:p>
        </p:txBody>
      </p:sp>
      <p:pic>
        <p:nvPicPr>
          <p:cNvPr id="3" name="Picture 2" descr="TheMediaPreserve_NoTagline_WHITE.eps"/>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11201" y="1701800"/>
            <a:ext cx="7887855" cy="1422400"/>
          </a:xfrm>
          <a:prstGeom prst="rect">
            <a:avLst/>
          </a:prstGeom>
        </p:spPr>
      </p:pic>
    </p:spTree>
    <p:extLst>
      <p:ext uri="{BB962C8B-B14F-4D97-AF65-F5344CB8AC3E}">
        <p14:creationId xmlns:p14="http://schemas.microsoft.com/office/powerpoint/2010/main" val="4258683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2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829B1-62B2-4236-BFED-4F549201A433}"/>
              </a:ext>
            </a:extLst>
          </p:cNvPr>
          <p:cNvSpPr/>
          <p:nvPr/>
        </p:nvSpPr>
        <p:spPr>
          <a:xfrm>
            <a:off x="0" y="0"/>
            <a:ext cx="8119870" cy="6858000"/>
          </a:xfrm>
          <a:prstGeom prst="rect">
            <a:avLst/>
          </a:prstGeom>
          <a:solidFill>
            <a:schemeClr val="tx1"/>
          </a:solidFill>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0FCB8-0F90-4C75-9DD7-D1C0E0CFFAA4}"/>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6000" kern="1200" dirty="0">
                <a:solidFill>
                  <a:schemeClr val="bg1"/>
                </a:solidFill>
                <a:latin typeface="Palatino Linotype" panose="02040502050505030304" pitchFamily="18" charset="0"/>
              </a:rPr>
              <a:t>Background</a:t>
            </a:r>
          </a:p>
        </p:txBody>
      </p:sp>
      <p:sp>
        <p:nvSpPr>
          <p:cNvPr id="6" name="Rectangle 5">
            <a:extLst>
              <a:ext uri="{FF2B5EF4-FFF2-40B4-BE49-F238E27FC236}">
                <a16:creationId xmlns:a16="http://schemas.microsoft.com/office/drawing/2014/main" id="{B5D5FEC1-AA2A-4FF4-848C-8EB696AC030D}"/>
              </a:ext>
            </a:extLst>
          </p:cNvPr>
          <p:cNvSpPr/>
          <p:nvPr/>
        </p:nvSpPr>
        <p:spPr>
          <a:xfrm>
            <a:off x="8119870" y="0"/>
            <a:ext cx="40721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FDD4891-776F-4224-9034-71E3241AEA0E}"/>
              </a:ext>
            </a:extLst>
          </p:cNvPr>
          <p:cNvCxnSpPr/>
          <p:nvPr/>
        </p:nvCxnSpPr>
        <p:spPr>
          <a:xfrm>
            <a:off x="3564610" y="3936569"/>
            <a:ext cx="4091553"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0985024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1093467" y="633100"/>
            <a:ext cx="10962800" cy="1350400"/>
          </a:xfrm>
          <a:prstGeom prst="rect">
            <a:avLst/>
          </a:prstGeom>
        </p:spPr>
        <p:txBody>
          <a:bodyPr lIns="121900" tIns="121900" rIns="121900" bIns="121900" anchor="ctr" anchorCtr="0">
            <a:noAutofit/>
          </a:bodyPr>
          <a:lstStyle/>
          <a:p>
            <a:r>
              <a:rPr lang="en" dirty="0"/>
              <a:t>Formats</a:t>
            </a:r>
          </a:p>
        </p:txBody>
      </p:sp>
      <p:sp>
        <p:nvSpPr>
          <p:cNvPr id="74" name="Shape 74"/>
          <p:cNvSpPr txBox="1"/>
          <p:nvPr/>
        </p:nvSpPr>
        <p:spPr>
          <a:xfrm>
            <a:off x="1093467" y="2377200"/>
            <a:ext cx="4754400" cy="3625600"/>
          </a:xfrm>
          <a:prstGeom prst="rect">
            <a:avLst/>
          </a:prstGeom>
          <a:noFill/>
          <a:ln>
            <a:noFill/>
          </a:ln>
        </p:spPr>
        <p:txBody>
          <a:bodyPr lIns="121900" tIns="121900" rIns="121900" bIns="121900" anchor="t" anchorCtr="0">
            <a:noAutofit/>
          </a:bodyPr>
          <a:lstStyle/>
          <a:p>
            <a:pPr defTabSz="1219170"/>
            <a:r>
              <a:rPr lang="en" sz="3200" kern="0" dirty="0">
                <a:solidFill>
                  <a:srgbClr val="000000"/>
                </a:solidFill>
                <a:latin typeface="Arial"/>
                <a:cs typeface="Arial"/>
                <a:sym typeface="Arial"/>
              </a:rPr>
              <a:t>8mm</a:t>
            </a:r>
          </a:p>
          <a:p>
            <a:pPr defTabSz="1219170"/>
            <a:endParaRPr sz="1067" kern="0" dirty="0">
              <a:solidFill>
                <a:srgbClr val="000000"/>
              </a:solidFill>
              <a:latin typeface="Arial"/>
              <a:cs typeface="Arial"/>
              <a:sym typeface="Arial"/>
            </a:endParaRPr>
          </a:p>
          <a:p>
            <a:pPr defTabSz="1219170"/>
            <a:r>
              <a:rPr lang="en" sz="3200" kern="0" dirty="0">
                <a:solidFill>
                  <a:srgbClr val="000000"/>
                </a:solidFill>
                <a:latin typeface="Arial"/>
                <a:cs typeface="Arial"/>
                <a:sym typeface="Arial"/>
              </a:rPr>
              <a:t>Super8</a:t>
            </a:r>
          </a:p>
          <a:p>
            <a:pPr defTabSz="1219170"/>
            <a:endParaRPr sz="1067" kern="0" dirty="0">
              <a:solidFill>
                <a:srgbClr val="000000"/>
              </a:solidFill>
              <a:latin typeface="Arial"/>
              <a:cs typeface="Arial"/>
              <a:sym typeface="Arial"/>
            </a:endParaRPr>
          </a:p>
          <a:p>
            <a:pPr defTabSz="1219170"/>
            <a:r>
              <a:rPr lang="en" sz="3200" kern="0" dirty="0">
                <a:solidFill>
                  <a:srgbClr val="000000"/>
                </a:solidFill>
                <a:latin typeface="Arial"/>
                <a:cs typeface="Arial"/>
                <a:sym typeface="Arial"/>
              </a:rPr>
              <a:t>16mm</a:t>
            </a:r>
          </a:p>
          <a:p>
            <a:pPr defTabSz="1219170"/>
            <a:endParaRPr sz="1067" kern="0" dirty="0">
              <a:solidFill>
                <a:srgbClr val="000000"/>
              </a:solidFill>
              <a:latin typeface="Arial"/>
              <a:cs typeface="Arial"/>
              <a:sym typeface="Arial"/>
            </a:endParaRPr>
          </a:p>
          <a:p>
            <a:pPr defTabSz="1219170"/>
            <a:r>
              <a:rPr lang="en" sz="3200" kern="0" dirty="0">
                <a:solidFill>
                  <a:srgbClr val="000000"/>
                </a:solidFill>
                <a:latin typeface="Arial"/>
                <a:cs typeface="Arial"/>
                <a:sym typeface="Arial"/>
              </a:rPr>
              <a:t>35mm</a:t>
            </a:r>
          </a:p>
        </p:txBody>
      </p:sp>
    </p:spTree>
    <p:extLst>
      <p:ext uri="{BB962C8B-B14F-4D97-AF65-F5344CB8AC3E}">
        <p14:creationId xmlns:p14="http://schemas.microsoft.com/office/powerpoint/2010/main" val="81409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1093467" y="633100"/>
            <a:ext cx="10962800" cy="1350400"/>
          </a:xfrm>
          <a:prstGeom prst="rect">
            <a:avLst/>
          </a:prstGeom>
        </p:spPr>
        <p:txBody>
          <a:bodyPr lIns="121900" tIns="121900" rIns="121900" bIns="121900" anchor="ctr" anchorCtr="0">
            <a:noAutofit/>
          </a:bodyPr>
          <a:lstStyle/>
          <a:p>
            <a:r>
              <a:rPr lang="en"/>
              <a:t>Formats</a:t>
            </a:r>
          </a:p>
        </p:txBody>
      </p:sp>
      <p:sp>
        <p:nvSpPr>
          <p:cNvPr id="80" name="Shape 80"/>
          <p:cNvSpPr txBox="1"/>
          <p:nvPr/>
        </p:nvSpPr>
        <p:spPr>
          <a:xfrm>
            <a:off x="1093467" y="2377200"/>
            <a:ext cx="4754400" cy="3625600"/>
          </a:xfrm>
          <a:prstGeom prst="rect">
            <a:avLst/>
          </a:prstGeom>
          <a:noFill/>
          <a:ln>
            <a:noFill/>
          </a:ln>
        </p:spPr>
        <p:txBody>
          <a:bodyPr lIns="121900" tIns="121900" rIns="121900" bIns="121900" anchor="t" anchorCtr="0">
            <a:noAutofit/>
          </a:bodyPr>
          <a:lstStyle/>
          <a:p>
            <a:pPr defTabSz="1219170"/>
            <a:r>
              <a:rPr lang="en" sz="3200" kern="0">
                <a:solidFill>
                  <a:srgbClr val="000000"/>
                </a:solidFill>
                <a:latin typeface="Arial"/>
                <a:cs typeface="Arial"/>
                <a:sym typeface="Arial"/>
              </a:rPr>
              <a:t>8mm</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Super8</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16mm</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35mm</a:t>
            </a:r>
          </a:p>
        </p:txBody>
      </p:sp>
      <p:sp>
        <p:nvSpPr>
          <p:cNvPr id="81" name="Shape 81"/>
          <p:cNvSpPr txBox="1"/>
          <p:nvPr/>
        </p:nvSpPr>
        <p:spPr>
          <a:xfrm>
            <a:off x="6362067" y="2377200"/>
            <a:ext cx="4361200" cy="3061200"/>
          </a:xfrm>
          <a:prstGeom prst="rect">
            <a:avLst/>
          </a:prstGeom>
          <a:noFill/>
          <a:ln>
            <a:noFill/>
          </a:ln>
        </p:spPr>
        <p:txBody>
          <a:bodyPr lIns="121900" tIns="121900" rIns="121900" bIns="121900" anchor="t" anchorCtr="0">
            <a:noAutofit/>
          </a:bodyPr>
          <a:lstStyle/>
          <a:p>
            <a:pPr defTabSz="1219170"/>
            <a:r>
              <a:rPr lang="en" sz="3200" kern="0">
                <a:solidFill>
                  <a:srgbClr val="000000"/>
                </a:solidFill>
                <a:latin typeface="Arial"/>
                <a:cs typeface="Arial"/>
                <a:sym typeface="Arial"/>
              </a:rPr>
              <a:t>9.5mm</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17.5mm</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28mm</a:t>
            </a:r>
          </a:p>
          <a:p>
            <a:pPr defTabSz="1219170"/>
            <a:endParaRPr sz="1067" kern="0">
              <a:solidFill>
                <a:srgbClr val="000000"/>
              </a:solidFill>
              <a:latin typeface="Arial"/>
              <a:cs typeface="Arial"/>
              <a:sym typeface="Arial"/>
            </a:endParaRPr>
          </a:p>
          <a:p>
            <a:pPr defTabSz="1219170"/>
            <a:r>
              <a:rPr lang="en" sz="3200" kern="0">
                <a:solidFill>
                  <a:srgbClr val="000000"/>
                </a:solidFill>
                <a:latin typeface="Arial"/>
                <a:cs typeface="Arial"/>
                <a:sym typeface="Arial"/>
              </a:rPr>
              <a:t>70mm</a:t>
            </a:r>
          </a:p>
          <a:p>
            <a:pPr defTabSz="1219170"/>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3529523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41859"/>
        </a:solidFill>
        <a:effectLst/>
      </p:bgPr>
    </p:bg>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200" y="984967"/>
            <a:ext cx="10962800" cy="1023600"/>
          </a:xfrm>
          <a:prstGeom prst="rect">
            <a:avLst/>
          </a:prstGeom>
        </p:spPr>
        <p:txBody>
          <a:bodyPr lIns="121900" tIns="121900" rIns="121900" bIns="121900" anchor="b" anchorCtr="0">
            <a:noAutofit/>
          </a:bodyPr>
          <a:lstStyle/>
          <a:p>
            <a:r>
              <a:rPr lang="en" sz="6400" dirty="0"/>
              <a:t>Workflow</a:t>
            </a:r>
          </a:p>
        </p:txBody>
      </p:sp>
      <p:sp>
        <p:nvSpPr>
          <p:cNvPr id="87" name="Shape 87"/>
          <p:cNvSpPr txBox="1">
            <a:spLocks noGrp="1"/>
          </p:cNvSpPr>
          <p:nvPr>
            <p:ph type="body" idx="1"/>
          </p:nvPr>
        </p:nvSpPr>
        <p:spPr>
          <a:xfrm>
            <a:off x="629200" y="2558767"/>
            <a:ext cx="10962800" cy="3613600"/>
          </a:xfrm>
          <a:prstGeom prst="rect">
            <a:avLst/>
          </a:prstGeom>
        </p:spPr>
        <p:txBody>
          <a:bodyPr lIns="121900" tIns="121900" rIns="121900" bIns="121900" anchor="t" anchorCtr="0">
            <a:noAutofit/>
          </a:bodyPr>
          <a:lstStyle/>
          <a:p>
            <a:r>
              <a:rPr lang="en" sz="4000" dirty="0"/>
              <a:t>Or, how a film becomes a file</a:t>
            </a:r>
          </a:p>
        </p:txBody>
      </p:sp>
    </p:spTree>
    <p:extLst>
      <p:ext uri="{BB962C8B-B14F-4D97-AF65-F5344CB8AC3E}">
        <p14:creationId xmlns:p14="http://schemas.microsoft.com/office/powerpoint/2010/main" val="31324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p:nvPr/>
        </p:nvSpPr>
        <p:spPr>
          <a:xfrm>
            <a:off x="3129700" y="855100"/>
            <a:ext cx="8072000" cy="5148000"/>
          </a:xfrm>
          <a:prstGeom prst="rect">
            <a:avLst/>
          </a:prstGeom>
          <a:noFill/>
          <a:ln>
            <a:noFill/>
          </a:ln>
        </p:spPr>
        <p:txBody>
          <a:bodyPr lIns="121900" tIns="121900" rIns="121900" bIns="121900" anchor="t" anchorCtr="0">
            <a:noAutofit/>
          </a:bodyPr>
          <a:lstStyle/>
          <a:p>
            <a:pPr marL="609585" indent="-507987" defTabSz="1219170">
              <a:buClr>
                <a:srgbClr val="741859"/>
              </a:buClr>
              <a:buSzPct val="100000"/>
              <a:buFontTx/>
              <a:buAutoNum type="arabicPeriod"/>
            </a:pPr>
            <a:r>
              <a:rPr lang="en" sz="3200" b="1" kern="0" dirty="0">
                <a:solidFill>
                  <a:srgbClr val="741859"/>
                </a:solidFill>
                <a:latin typeface="Arial"/>
                <a:cs typeface="Arial"/>
                <a:sym typeface="Arial"/>
              </a:rPr>
              <a:t>Check in</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2.  Inspection &amp; prep</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3.  Cleaning</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4.  Scanning</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5.  Post production</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6.  QC &amp; transcoding</a:t>
            </a:r>
          </a:p>
          <a:p>
            <a:pPr defTabSz="1219170"/>
            <a:endParaRPr sz="1067" b="1" kern="0" dirty="0">
              <a:solidFill>
                <a:srgbClr val="741859"/>
              </a:solidFill>
              <a:latin typeface="Arial"/>
              <a:cs typeface="Arial"/>
              <a:sym typeface="Arial"/>
            </a:endParaRPr>
          </a:p>
          <a:p>
            <a:pPr marL="609585" indent="-507987" defTabSz="1219170">
              <a:buClr>
                <a:srgbClr val="741859"/>
              </a:buClr>
              <a:buSzPct val="100000"/>
            </a:pPr>
            <a:r>
              <a:rPr lang="en" sz="3200" b="1" kern="0" dirty="0">
                <a:solidFill>
                  <a:srgbClr val="741859"/>
                </a:solidFill>
                <a:latin typeface="Arial"/>
                <a:cs typeface="Arial"/>
                <a:sym typeface="Arial"/>
              </a:rPr>
              <a:t>7.  Deliverables build… &amp; deliver!</a:t>
            </a:r>
          </a:p>
        </p:txBody>
      </p:sp>
    </p:spTree>
    <p:extLst>
      <p:ext uri="{BB962C8B-B14F-4D97-AF65-F5344CB8AC3E}">
        <p14:creationId xmlns:p14="http://schemas.microsoft.com/office/powerpoint/2010/main" val="2959547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dirty="0">
                <a:solidFill>
                  <a:srgbClr val="000000"/>
                </a:solidFill>
              </a:rPr>
              <a:t>Equipment</a:t>
            </a:r>
          </a:p>
        </p:txBody>
      </p:sp>
    </p:spTree>
    <p:extLst>
      <p:ext uri="{BB962C8B-B14F-4D97-AF65-F5344CB8AC3E}">
        <p14:creationId xmlns:p14="http://schemas.microsoft.com/office/powerpoint/2010/main" val="3069730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01"/>
        <p:cNvGrpSpPr/>
        <p:nvPr/>
      </p:nvGrpSpPr>
      <p:grpSpPr>
        <a:xfrm>
          <a:off x="0" y="0"/>
          <a:ext cx="0" cy="0"/>
          <a:chOff x="0" y="0"/>
          <a:chExt cx="0" cy="0"/>
        </a:xfrm>
      </p:grpSpPr>
      <p:sp>
        <p:nvSpPr>
          <p:cNvPr id="102" name="Shape 102"/>
          <p:cNvSpPr txBox="1">
            <a:spLocks noGrp="1"/>
          </p:cNvSpPr>
          <p:nvPr>
            <p:ph type="title"/>
          </p:nvPr>
        </p:nvSpPr>
        <p:spPr>
          <a:xfrm>
            <a:off x="301437" y="477067"/>
            <a:ext cx="3743999" cy="1271199"/>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03" name="Shape 103"/>
          <p:cNvSpPr txBox="1">
            <a:spLocks noGrp="1"/>
          </p:cNvSpPr>
          <p:nvPr>
            <p:ph type="body" idx="1"/>
          </p:nvPr>
        </p:nvSpPr>
        <p:spPr>
          <a:xfrm>
            <a:off x="301434" y="1954401"/>
            <a:ext cx="3743999" cy="4217999"/>
          </a:xfrm>
          <a:prstGeom prst="rect">
            <a:avLst/>
          </a:prstGeom>
        </p:spPr>
        <p:txBody>
          <a:bodyPr lIns="121900" tIns="121900" rIns="121900" bIns="121900" anchor="t" anchorCtr="0">
            <a:noAutofit/>
          </a:bodyPr>
          <a:lstStyle/>
          <a:p>
            <a:r>
              <a:rPr lang="en" sz="3200"/>
              <a:t>Prep </a:t>
            </a:r>
          </a:p>
          <a:p>
            <a:endParaRPr sz="3200"/>
          </a:p>
        </p:txBody>
      </p:sp>
      <p:pic>
        <p:nvPicPr>
          <p:cNvPr id="104" name="Shape 104" descr="CM7C2154.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78167" y="717533"/>
            <a:ext cx="7813836" cy="5137600"/>
          </a:xfrm>
          <a:prstGeom prst="rect">
            <a:avLst/>
          </a:prstGeom>
          <a:noFill/>
          <a:ln>
            <a:noFill/>
          </a:ln>
        </p:spPr>
      </p:pic>
    </p:spTree>
    <p:extLst>
      <p:ext uri="{BB962C8B-B14F-4D97-AF65-F5344CB8AC3E}">
        <p14:creationId xmlns:p14="http://schemas.microsoft.com/office/powerpoint/2010/main" val="39699946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10" name="Shape 110"/>
          <p:cNvSpPr txBox="1">
            <a:spLocks noGrp="1"/>
          </p:cNvSpPr>
          <p:nvPr>
            <p:ph type="body" idx="1"/>
          </p:nvPr>
        </p:nvSpPr>
        <p:spPr>
          <a:xfrm>
            <a:off x="301433" y="1954400"/>
            <a:ext cx="3744000" cy="4218000"/>
          </a:xfrm>
          <a:prstGeom prst="rect">
            <a:avLst/>
          </a:prstGeom>
        </p:spPr>
        <p:txBody>
          <a:bodyPr lIns="121900" tIns="121900" rIns="121900" bIns="121900" anchor="t" anchorCtr="0">
            <a:noAutofit/>
          </a:bodyPr>
          <a:lstStyle/>
          <a:p>
            <a:r>
              <a:rPr lang="en" sz="3200"/>
              <a:t>Prep </a:t>
            </a:r>
          </a:p>
          <a:p>
            <a:endParaRPr sz="3200"/>
          </a:p>
        </p:txBody>
      </p:sp>
      <p:pic>
        <p:nvPicPr>
          <p:cNvPr id="111" name="Shape 111" descr="16mm_cores.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51833" y="101600"/>
            <a:ext cx="5022800" cy="3442067"/>
          </a:xfrm>
          <a:prstGeom prst="rect">
            <a:avLst/>
          </a:prstGeom>
          <a:noFill/>
          <a:ln>
            <a:noFill/>
          </a:ln>
        </p:spPr>
      </p:pic>
      <p:pic>
        <p:nvPicPr>
          <p:cNvPr id="112" name="Shape 112" descr="stil_cans.png"/>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6432566" y="3112599"/>
            <a:ext cx="5495332" cy="3237399"/>
          </a:xfrm>
          <a:prstGeom prst="rect">
            <a:avLst/>
          </a:prstGeom>
          <a:noFill/>
          <a:ln>
            <a:noFill/>
          </a:ln>
        </p:spPr>
      </p:pic>
    </p:spTree>
    <p:extLst>
      <p:ext uri="{BB962C8B-B14F-4D97-AF65-F5344CB8AC3E}">
        <p14:creationId xmlns:p14="http://schemas.microsoft.com/office/powerpoint/2010/main" val="14052014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18" name="Shape 118"/>
          <p:cNvSpPr txBox="1">
            <a:spLocks noGrp="1"/>
          </p:cNvSpPr>
          <p:nvPr>
            <p:ph type="body" idx="1"/>
          </p:nvPr>
        </p:nvSpPr>
        <p:spPr>
          <a:xfrm>
            <a:off x="301433" y="1954400"/>
            <a:ext cx="3744000" cy="4218000"/>
          </a:xfrm>
          <a:prstGeom prst="rect">
            <a:avLst/>
          </a:prstGeom>
        </p:spPr>
        <p:txBody>
          <a:bodyPr lIns="121900" tIns="121900" rIns="121900" bIns="121900" anchor="t" anchorCtr="0">
            <a:noAutofit/>
          </a:bodyPr>
          <a:lstStyle/>
          <a:p>
            <a:r>
              <a:rPr lang="en" sz="3200"/>
              <a:t>Cleaning</a:t>
            </a:r>
          </a:p>
        </p:txBody>
      </p:sp>
      <p:pic>
        <p:nvPicPr>
          <p:cNvPr id="119" name="Shape 119" descr="CM7C2182.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27600" y="0"/>
            <a:ext cx="4572000" cy="6858000"/>
          </a:xfrm>
          <a:prstGeom prst="rect">
            <a:avLst/>
          </a:prstGeom>
          <a:noFill/>
          <a:ln>
            <a:noFill/>
          </a:ln>
        </p:spPr>
      </p:pic>
    </p:spTree>
    <p:extLst>
      <p:ext uri="{BB962C8B-B14F-4D97-AF65-F5344CB8AC3E}">
        <p14:creationId xmlns:p14="http://schemas.microsoft.com/office/powerpoint/2010/main" val="1342856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25" name="Shape 125"/>
          <p:cNvSpPr txBox="1">
            <a:spLocks noGrp="1"/>
          </p:cNvSpPr>
          <p:nvPr>
            <p:ph type="body" idx="1"/>
          </p:nvPr>
        </p:nvSpPr>
        <p:spPr>
          <a:xfrm>
            <a:off x="301433" y="1954400"/>
            <a:ext cx="3744000" cy="4218000"/>
          </a:xfrm>
          <a:prstGeom prst="rect">
            <a:avLst/>
          </a:prstGeom>
        </p:spPr>
        <p:txBody>
          <a:bodyPr lIns="121900" tIns="121900" rIns="121900" bIns="121900" anchor="t" anchorCtr="0">
            <a:noAutofit/>
          </a:bodyPr>
          <a:lstStyle/>
          <a:p>
            <a:r>
              <a:rPr lang="en" sz="3200"/>
              <a:t>Scanning</a:t>
            </a:r>
          </a:p>
          <a:p>
            <a:endParaRPr sz="3200"/>
          </a:p>
        </p:txBody>
      </p:sp>
      <p:pic>
        <p:nvPicPr>
          <p:cNvPr id="126" name="Shape 126" descr="CM7C2110.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043365" y="0"/>
            <a:ext cx="4572000" cy="6858000"/>
          </a:xfrm>
          <a:prstGeom prst="rect">
            <a:avLst/>
          </a:prstGeom>
          <a:noFill/>
          <a:ln>
            <a:noFill/>
          </a:ln>
        </p:spPr>
      </p:pic>
    </p:spTree>
    <p:extLst>
      <p:ext uri="{BB962C8B-B14F-4D97-AF65-F5344CB8AC3E}">
        <p14:creationId xmlns:p14="http://schemas.microsoft.com/office/powerpoint/2010/main" val="8044940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32" name="Shape 132"/>
          <p:cNvSpPr txBox="1">
            <a:spLocks noGrp="1"/>
          </p:cNvSpPr>
          <p:nvPr>
            <p:ph type="body" idx="1"/>
          </p:nvPr>
        </p:nvSpPr>
        <p:spPr>
          <a:xfrm>
            <a:off x="301433" y="1954400"/>
            <a:ext cx="3744000" cy="4218000"/>
          </a:xfrm>
          <a:prstGeom prst="rect">
            <a:avLst/>
          </a:prstGeom>
        </p:spPr>
        <p:txBody>
          <a:bodyPr lIns="121900" tIns="121900" rIns="121900" bIns="121900" anchor="t" anchorCtr="0">
            <a:noAutofit/>
          </a:bodyPr>
          <a:lstStyle/>
          <a:p>
            <a:r>
              <a:rPr lang="en" sz="3200"/>
              <a:t>Scanning</a:t>
            </a:r>
          </a:p>
          <a:p>
            <a:endParaRPr sz="3200"/>
          </a:p>
        </p:txBody>
      </p:sp>
      <p:pic>
        <p:nvPicPr>
          <p:cNvPr id="133" name="Shape 133" descr="cintel-open.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451834" y="1240267"/>
            <a:ext cx="7740167" cy="4361415"/>
          </a:xfrm>
          <a:prstGeom prst="rect">
            <a:avLst/>
          </a:prstGeom>
          <a:noFill/>
          <a:ln>
            <a:noFill/>
          </a:ln>
        </p:spPr>
      </p:pic>
    </p:spTree>
    <p:extLst>
      <p:ext uri="{BB962C8B-B14F-4D97-AF65-F5344CB8AC3E}">
        <p14:creationId xmlns:p14="http://schemas.microsoft.com/office/powerpoint/2010/main" val="75938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9" name="Rectangle 8">
            <a:extLst>
              <a:ext uri="{FF2B5EF4-FFF2-40B4-BE49-F238E27FC236}">
                <a16:creationId xmlns:a16="http://schemas.microsoft.com/office/drawing/2014/main" id="{8B399720-C667-4D9F-9CC3-1EAA0D23BBB6}"/>
              </a:ext>
            </a:extLst>
          </p:cNvPr>
          <p:cNvSpPr/>
          <p:nvPr/>
        </p:nvSpPr>
        <p:spPr>
          <a:xfrm>
            <a:off x="0" y="0"/>
            <a:ext cx="811987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0D6E6116-B08C-4294-BEC7-95E3F87EA61B}"/>
              </a:ext>
            </a:extLst>
          </p:cNvPr>
          <p:cNvSpPr/>
          <p:nvPr/>
        </p:nvSpPr>
        <p:spPr>
          <a:xfrm>
            <a:off x="8119870" y="0"/>
            <a:ext cx="40721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B0FCB8-0F90-4C75-9DD7-D1C0E0CFFAA4}"/>
              </a:ext>
            </a:extLst>
          </p:cNvPr>
          <p:cNvSpPr>
            <a:spLocks noGrp="1"/>
          </p:cNvSpPr>
          <p:nvPr>
            <p:ph type="title"/>
          </p:nvPr>
        </p:nvSpPr>
        <p:spPr>
          <a:xfrm>
            <a:off x="1023257" y="965198"/>
            <a:ext cx="6766078" cy="4927601"/>
          </a:xfrm>
        </p:spPr>
        <p:txBody>
          <a:bodyPr vert="horz" lIns="91440" tIns="45720" rIns="91440" bIns="45720" rtlCol="0" anchor="ctr">
            <a:normAutofit/>
          </a:bodyPr>
          <a:lstStyle/>
          <a:p>
            <a:pPr algn="r"/>
            <a:r>
              <a:rPr lang="en-US" sz="6000" kern="1200">
                <a:solidFill>
                  <a:schemeClr val="tx1"/>
                </a:solidFill>
                <a:latin typeface="+mj-lt"/>
                <a:ea typeface="+mj-ea"/>
                <a:cs typeface="+mj-cs"/>
              </a:rPr>
              <a:t>Background</a:t>
            </a:r>
          </a:p>
        </p:txBody>
      </p:sp>
      <p:pic>
        <p:nvPicPr>
          <p:cNvPr id="5" name="Picture 4" descr="A close up of a logo&#10;&#10;Description generated with very high confidence">
            <a:extLst>
              <a:ext uri="{FF2B5EF4-FFF2-40B4-BE49-F238E27FC236}">
                <a16:creationId xmlns:a16="http://schemas.microsoft.com/office/drawing/2014/main" id="{D24321D4-9C82-4A8A-AC70-F9FC5298FBA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907583" y="472969"/>
            <a:ext cx="8376834" cy="5912057"/>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14CD0D97-3111-4D88-9B6C-4C55C2AD9106}"/>
              </a:ext>
            </a:extLst>
          </p:cNvPr>
          <p:cNvSpPr txBox="1"/>
          <p:nvPr/>
        </p:nvSpPr>
        <p:spPr>
          <a:xfrm>
            <a:off x="7708764" y="1317355"/>
            <a:ext cx="2262158" cy="461665"/>
          </a:xfrm>
          <a:prstGeom prst="rect">
            <a:avLst/>
          </a:prstGeom>
          <a:noFill/>
        </p:spPr>
        <p:txBody>
          <a:bodyPr wrap="none" rtlCol="0">
            <a:spAutoFit/>
          </a:bodyPr>
          <a:lstStyle/>
          <a:p>
            <a:r>
              <a:rPr lang="en-US" sz="2400" dirty="0">
                <a:solidFill>
                  <a:schemeClr val="bg1"/>
                </a:solidFill>
                <a:latin typeface="Edwardian Script ITC" panose="030303020407070D0804" pitchFamily="66" charset="0"/>
              </a:rPr>
              <a:t>Fig 1. “ Degradation”</a:t>
            </a:r>
          </a:p>
        </p:txBody>
      </p:sp>
      <p:sp>
        <p:nvSpPr>
          <p:cNvPr id="7" name="TextBox 6">
            <a:extLst>
              <a:ext uri="{FF2B5EF4-FFF2-40B4-BE49-F238E27FC236}">
                <a16:creationId xmlns:a16="http://schemas.microsoft.com/office/drawing/2014/main" id="{F58A9625-1F34-42C1-8EA1-78FC86C03657}"/>
              </a:ext>
            </a:extLst>
          </p:cNvPr>
          <p:cNvSpPr txBox="1"/>
          <p:nvPr/>
        </p:nvSpPr>
        <p:spPr>
          <a:xfrm>
            <a:off x="2144138" y="5682902"/>
            <a:ext cx="2188420" cy="461665"/>
          </a:xfrm>
          <a:prstGeom prst="rect">
            <a:avLst/>
          </a:prstGeom>
          <a:noFill/>
        </p:spPr>
        <p:txBody>
          <a:bodyPr wrap="none" rtlCol="0">
            <a:spAutoFit/>
          </a:bodyPr>
          <a:lstStyle/>
          <a:p>
            <a:r>
              <a:rPr lang="en-US" sz="2400" dirty="0">
                <a:solidFill>
                  <a:schemeClr val="bg1"/>
                </a:solidFill>
                <a:latin typeface="Edwardian Script ITC" panose="030303020407070D0804" pitchFamily="66" charset="0"/>
              </a:rPr>
              <a:t>Fig 2. “ Obsolescence”</a:t>
            </a:r>
          </a:p>
        </p:txBody>
      </p:sp>
    </p:spTree>
    <p:extLst>
      <p:ext uri="{BB962C8B-B14F-4D97-AF65-F5344CB8AC3E}">
        <p14:creationId xmlns:p14="http://schemas.microsoft.com/office/powerpoint/2010/main" val="1170103515"/>
      </p:ext>
    </p:extLst>
  </p:cSld>
  <p:clrMapOvr>
    <a:overrideClrMapping bg1="dk1" tx1="lt1" bg2="dk2" tx2="lt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01436" y="477067"/>
            <a:ext cx="3744000" cy="1271200"/>
          </a:xfrm>
          <a:prstGeom prst="rect">
            <a:avLst/>
          </a:prstGeom>
        </p:spPr>
        <p:txBody>
          <a:bodyPr lIns="121900" tIns="121900" rIns="121900" bIns="121900" anchor="b" anchorCtr="0">
            <a:noAutofit/>
          </a:bodyPr>
          <a:lstStyle/>
          <a:p>
            <a:r>
              <a:rPr lang="en" sz="4000">
                <a:solidFill>
                  <a:srgbClr val="000000"/>
                </a:solidFill>
              </a:rPr>
              <a:t>Equipment</a:t>
            </a:r>
          </a:p>
        </p:txBody>
      </p:sp>
      <p:sp>
        <p:nvSpPr>
          <p:cNvPr id="139" name="Shape 139"/>
          <p:cNvSpPr txBox="1">
            <a:spLocks noGrp="1"/>
          </p:cNvSpPr>
          <p:nvPr>
            <p:ph type="body" idx="1"/>
          </p:nvPr>
        </p:nvSpPr>
        <p:spPr>
          <a:xfrm>
            <a:off x="301433" y="1954400"/>
            <a:ext cx="3744000" cy="4218000"/>
          </a:xfrm>
          <a:prstGeom prst="rect">
            <a:avLst/>
          </a:prstGeom>
        </p:spPr>
        <p:txBody>
          <a:bodyPr lIns="121900" tIns="121900" rIns="121900" bIns="121900" anchor="t" anchorCtr="0">
            <a:noAutofit/>
          </a:bodyPr>
          <a:lstStyle/>
          <a:p>
            <a:r>
              <a:rPr lang="en" sz="3200"/>
              <a:t>Scanning</a:t>
            </a:r>
          </a:p>
          <a:p>
            <a:endParaRPr sz="3200"/>
          </a:p>
        </p:txBody>
      </p:sp>
      <p:pic>
        <p:nvPicPr>
          <p:cNvPr id="140" name="Shape 140" descr="CM7C2089.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4360099" y="812801"/>
            <a:ext cx="7831901" cy="5221268"/>
          </a:xfrm>
          <a:prstGeom prst="rect">
            <a:avLst/>
          </a:prstGeom>
          <a:noFill/>
          <a:ln>
            <a:noFill/>
          </a:ln>
        </p:spPr>
      </p:pic>
    </p:spTree>
    <p:extLst>
      <p:ext uri="{BB962C8B-B14F-4D97-AF65-F5344CB8AC3E}">
        <p14:creationId xmlns:p14="http://schemas.microsoft.com/office/powerpoint/2010/main" val="6490138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629200" y="984967"/>
            <a:ext cx="10962800" cy="1023599"/>
          </a:xfrm>
          <a:prstGeom prst="rect">
            <a:avLst/>
          </a:prstGeom>
        </p:spPr>
        <p:txBody>
          <a:bodyPr lIns="121900" tIns="121900" rIns="121900" bIns="121900" anchor="b" anchorCtr="0">
            <a:noAutofit/>
          </a:bodyPr>
          <a:lstStyle/>
          <a:p>
            <a:r>
              <a:rPr lang="en"/>
              <a:t>Post Production</a:t>
            </a:r>
          </a:p>
        </p:txBody>
      </p:sp>
      <p:pic>
        <p:nvPicPr>
          <p:cNvPr id="146" name="Shape 146" descr="resolve_gui.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348067" y="2247800"/>
            <a:ext cx="7502831" cy="4610200"/>
          </a:xfrm>
          <a:prstGeom prst="rect">
            <a:avLst/>
          </a:prstGeom>
          <a:noFill/>
          <a:ln>
            <a:noFill/>
          </a:ln>
        </p:spPr>
      </p:pic>
      <p:pic>
        <p:nvPicPr>
          <p:cNvPr id="147" name="Shape 147" descr="scopes.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286467" y="3303634"/>
            <a:ext cx="3305932" cy="1330965"/>
          </a:xfrm>
          <a:prstGeom prst="rect">
            <a:avLst/>
          </a:prstGeom>
          <a:noFill/>
          <a:ln>
            <a:noFill/>
          </a:ln>
        </p:spPr>
      </p:pic>
    </p:spTree>
    <p:extLst>
      <p:ext uri="{BB962C8B-B14F-4D97-AF65-F5344CB8AC3E}">
        <p14:creationId xmlns:p14="http://schemas.microsoft.com/office/powerpoint/2010/main" val="30420146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629200" y="984967"/>
            <a:ext cx="10962800" cy="1023600"/>
          </a:xfrm>
          <a:prstGeom prst="rect">
            <a:avLst/>
          </a:prstGeom>
        </p:spPr>
        <p:txBody>
          <a:bodyPr lIns="121900" tIns="121900" rIns="121900" bIns="121900" anchor="b" anchorCtr="0">
            <a:noAutofit/>
          </a:bodyPr>
          <a:lstStyle/>
          <a:p>
            <a:r>
              <a:rPr lang="en"/>
              <a:t>Post Production</a:t>
            </a:r>
          </a:p>
        </p:txBody>
      </p:sp>
      <p:sp>
        <p:nvSpPr>
          <p:cNvPr id="153" name="Shape 153"/>
          <p:cNvSpPr txBox="1">
            <a:spLocks noGrp="1"/>
          </p:cNvSpPr>
          <p:nvPr>
            <p:ph type="body" idx="1"/>
          </p:nvPr>
        </p:nvSpPr>
        <p:spPr>
          <a:xfrm>
            <a:off x="629200" y="2558767"/>
            <a:ext cx="5333200" cy="3613599"/>
          </a:xfrm>
          <a:prstGeom prst="rect">
            <a:avLst/>
          </a:prstGeom>
        </p:spPr>
        <p:txBody>
          <a:bodyPr lIns="121900" tIns="121900" rIns="121900" bIns="121900" anchor="t" anchorCtr="0">
            <a:noAutofit/>
          </a:bodyPr>
          <a:lstStyle/>
          <a:p>
            <a:r>
              <a:rPr lang="en" sz="3200">
                <a:solidFill>
                  <a:srgbClr val="434343"/>
                </a:solidFill>
              </a:rPr>
              <a:t>Cropping</a:t>
            </a:r>
          </a:p>
          <a:p>
            <a:endParaRPr sz="3200">
              <a:solidFill>
                <a:srgbClr val="434343"/>
              </a:solidFill>
            </a:endParaRPr>
          </a:p>
          <a:p>
            <a:endParaRPr sz="3200">
              <a:solidFill>
                <a:srgbClr val="434343"/>
              </a:solidFill>
            </a:endParaRPr>
          </a:p>
          <a:p>
            <a:endParaRPr/>
          </a:p>
        </p:txBody>
      </p:sp>
      <p:pic>
        <p:nvPicPr>
          <p:cNvPr id="154" name="Shape 154" descr="crop_before.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08333" y="2249533"/>
            <a:ext cx="4693835" cy="3411299"/>
          </a:xfrm>
          <a:prstGeom prst="rect">
            <a:avLst/>
          </a:prstGeom>
          <a:noFill/>
          <a:ln>
            <a:noFill/>
          </a:ln>
        </p:spPr>
      </p:pic>
      <p:pic>
        <p:nvPicPr>
          <p:cNvPr id="155" name="Shape 155" descr="crop_after.jpg"/>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7880533" y="3574826"/>
            <a:ext cx="4311467" cy="3283173"/>
          </a:xfrm>
          <a:prstGeom prst="rect">
            <a:avLst/>
          </a:prstGeom>
          <a:noFill/>
          <a:ln>
            <a:noFill/>
          </a:ln>
        </p:spPr>
      </p:pic>
    </p:spTree>
    <p:extLst>
      <p:ext uri="{BB962C8B-B14F-4D97-AF65-F5344CB8AC3E}">
        <p14:creationId xmlns:p14="http://schemas.microsoft.com/office/powerpoint/2010/main" val="27914130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59"/>
        <p:cNvGrpSpPr/>
        <p:nvPr/>
      </p:nvGrpSpPr>
      <p:grpSpPr>
        <a:xfrm>
          <a:off x="0" y="0"/>
          <a:ext cx="0" cy="0"/>
          <a:chOff x="0" y="0"/>
          <a:chExt cx="0" cy="0"/>
        </a:xfrm>
      </p:grpSpPr>
      <p:sp>
        <p:nvSpPr>
          <p:cNvPr id="160" name="Shape 160"/>
          <p:cNvSpPr txBox="1">
            <a:spLocks noGrp="1"/>
          </p:cNvSpPr>
          <p:nvPr>
            <p:ph type="title"/>
          </p:nvPr>
        </p:nvSpPr>
        <p:spPr>
          <a:xfrm>
            <a:off x="629200" y="984967"/>
            <a:ext cx="10962800" cy="1023600"/>
          </a:xfrm>
          <a:prstGeom prst="rect">
            <a:avLst/>
          </a:prstGeom>
        </p:spPr>
        <p:txBody>
          <a:bodyPr lIns="121900" tIns="121900" rIns="121900" bIns="121900" anchor="b" anchorCtr="0">
            <a:noAutofit/>
          </a:bodyPr>
          <a:lstStyle/>
          <a:p>
            <a:r>
              <a:rPr lang="en"/>
              <a:t>Post Production</a:t>
            </a:r>
          </a:p>
        </p:txBody>
      </p:sp>
      <p:sp>
        <p:nvSpPr>
          <p:cNvPr id="161" name="Shape 161"/>
          <p:cNvSpPr txBox="1">
            <a:spLocks noGrp="1"/>
          </p:cNvSpPr>
          <p:nvPr>
            <p:ph type="body" idx="1"/>
          </p:nvPr>
        </p:nvSpPr>
        <p:spPr>
          <a:xfrm>
            <a:off x="1060333" y="2558767"/>
            <a:ext cx="4902000" cy="3613600"/>
          </a:xfrm>
          <a:prstGeom prst="rect">
            <a:avLst/>
          </a:prstGeom>
        </p:spPr>
        <p:txBody>
          <a:bodyPr lIns="121900" tIns="121900" rIns="121900" bIns="121900" anchor="t" anchorCtr="0">
            <a:noAutofit/>
          </a:bodyPr>
          <a:lstStyle/>
          <a:p>
            <a:r>
              <a:rPr lang="en" sz="3200">
                <a:solidFill>
                  <a:srgbClr val="434343"/>
                </a:solidFill>
              </a:rPr>
              <a:t> </a:t>
            </a:r>
          </a:p>
          <a:p>
            <a:r>
              <a:rPr lang="en" sz="3200">
                <a:solidFill>
                  <a:srgbClr val="434343"/>
                </a:solidFill>
              </a:rPr>
              <a:t>Color Correction</a:t>
            </a:r>
          </a:p>
          <a:p>
            <a:endParaRPr/>
          </a:p>
        </p:txBody>
      </p:sp>
      <p:pic>
        <p:nvPicPr>
          <p:cNvPr id="162" name="Shape 162" descr="CC_demo.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874301" y="2244500"/>
            <a:ext cx="6092331" cy="4613499"/>
          </a:xfrm>
          <a:prstGeom prst="rect">
            <a:avLst/>
          </a:prstGeom>
          <a:noFill/>
          <a:ln>
            <a:noFill/>
          </a:ln>
        </p:spPr>
      </p:pic>
    </p:spTree>
    <p:extLst>
      <p:ext uri="{BB962C8B-B14F-4D97-AF65-F5344CB8AC3E}">
        <p14:creationId xmlns:p14="http://schemas.microsoft.com/office/powerpoint/2010/main" val="29687000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41859"/>
        </a:solidFill>
        <a:effectLst/>
      </p:bgPr>
    </p:bg>
    <p:spTree>
      <p:nvGrpSpPr>
        <p:cNvPr id="1" name="Shape 166"/>
        <p:cNvGrpSpPr/>
        <p:nvPr/>
      </p:nvGrpSpPr>
      <p:grpSpPr>
        <a:xfrm>
          <a:off x="0" y="0"/>
          <a:ext cx="0" cy="0"/>
          <a:chOff x="0" y="0"/>
          <a:chExt cx="0" cy="0"/>
        </a:xfrm>
      </p:grpSpPr>
      <p:sp>
        <p:nvSpPr>
          <p:cNvPr id="167" name="Shape 167"/>
          <p:cNvSpPr txBox="1">
            <a:spLocks noGrp="1"/>
          </p:cNvSpPr>
          <p:nvPr>
            <p:ph type="title"/>
          </p:nvPr>
        </p:nvSpPr>
        <p:spPr>
          <a:xfrm>
            <a:off x="354000" y="1644233"/>
            <a:ext cx="5393600" cy="1976400"/>
          </a:xfrm>
          <a:prstGeom prst="rect">
            <a:avLst/>
          </a:prstGeom>
        </p:spPr>
        <p:txBody>
          <a:bodyPr lIns="121900" tIns="121900" rIns="121900" bIns="121900" anchor="b" anchorCtr="0">
            <a:noAutofit/>
          </a:bodyPr>
          <a:lstStyle/>
          <a:p>
            <a:r>
              <a:rPr lang="en"/>
              <a:t>Audio &amp; Video</a:t>
            </a:r>
          </a:p>
        </p:txBody>
      </p:sp>
      <p:sp>
        <p:nvSpPr>
          <p:cNvPr id="168" name="Shape 168"/>
          <p:cNvSpPr txBox="1">
            <a:spLocks noGrp="1"/>
          </p:cNvSpPr>
          <p:nvPr>
            <p:ph type="subTitle" idx="1"/>
          </p:nvPr>
        </p:nvSpPr>
        <p:spPr>
          <a:xfrm>
            <a:off x="354000" y="3705955"/>
            <a:ext cx="5393600" cy="1646799"/>
          </a:xfrm>
          <a:prstGeom prst="rect">
            <a:avLst/>
          </a:prstGeom>
        </p:spPr>
        <p:txBody>
          <a:bodyPr lIns="121900" tIns="121900" rIns="121900" bIns="121900" anchor="t" anchorCtr="0">
            <a:noAutofit/>
          </a:bodyPr>
          <a:lstStyle/>
          <a:p>
            <a:r>
              <a:rPr lang="en" dirty="0"/>
              <a:t>Multiple Ingest</a:t>
            </a:r>
          </a:p>
        </p:txBody>
      </p:sp>
      <p:pic>
        <p:nvPicPr>
          <p:cNvPr id="169" name="Shape 169" descr="CM7C1854.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2600" y="1361101"/>
            <a:ext cx="6069401" cy="4072332"/>
          </a:xfrm>
          <a:prstGeom prst="rect">
            <a:avLst/>
          </a:prstGeom>
          <a:noFill/>
          <a:ln>
            <a:noFill/>
          </a:ln>
        </p:spPr>
      </p:pic>
    </p:spTree>
    <p:extLst>
      <p:ext uri="{BB962C8B-B14F-4D97-AF65-F5344CB8AC3E}">
        <p14:creationId xmlns:p14="http://schemas.microsoft.com/office/powerpoint/2010/main" val="8825292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741859"/>
        </a:solidFill>
        <a:effectLst/>
      </p:bgPr>
    </p:bg>
    <p:spTree>
      <p:nvGrpSpPr>
        <p:cNvPr id="1" name="Shape 173"/>
        <p:cNvGrpSpPr/>
        <p:nvPr/>
      </p:nvGrpSpPr>
      <p:grpSpPr>
        <a:xfrm>
          <a:off x="0" y="0"/>
          <a:ext cx="0" cy="0"/>
          <a:chOff x="0" y="0"/>
          <a:chExt cx="0" cy="0"/>
        </a:xfrm>
      </p:grpSpPr>
      <p:sp>
        <p:nvSpPr>
          <p:cNvPr id="174" name="Shape 174"/>
          <p:cNvSpPr txBox="1">
            <a:spLocks noGrp="1"/>
          </p:cNvSpPr>
          <p:nvPr>
            <p:ph type="title"/>
          </p:nvPr>
        </p:nvSpPr>
        <p:spPr>
          <a:xfrm>
            <a:off x="354001" y="1644233"/>
            <a:ext cx="5393599" cy="1976400"/>
          </a:xfrm>
          <a:prstGeom prst="rect">
            <a:avLst/>
          </a:prstGeom>
        </p:spPr>
        <p:txBody>
          <a:bodyPr lIns="121900" tIns="121900" rIns="121900" bIns="121900" anchor="b" anchorCtr="0">
            <a:noAutofit/>
          </a:bodyPr>
          <a:lstStyle/>
          <a:p>
            <a:r>
              <a:rPr lang="en"/>
              <a:t>Audio &amp; Video</a:t>
            </a:r>
          </a:p>
        </p:txBody>
      </p:sp>
      <p:sp>
        <p:nvSpPr>
          <p:cNvPr id="175" name="Shape 175"/>
          <p:cNvSpPr txBox="1">
            <a:spLocks noGrp="1"/>
          </p:cNvSpPr>
          <p:nvPr>
            <p:ph type="subTitle" idx="1"/>
          </p:nvPr>
        </p:nvSpPr>
        <p:spPr>
          <a:xfrm>
            <a:off x="354001" y="3705955"/>
            <a:ext cx="5393599" cy="1646800"/>
          </a:xfrm>
          <a:prstGeom prst="rect">
            <a:avLst/>
          </a:prstGeom>
        </p:spPr>
        <p:txBody>
          <a:bodyPr lIns="121900" tIns="121900" rIns="121900" bIns="121900" anchor="t" anchorCtr="0">
            <a:noAutofit/>
          </a:bodyPr>
          <a:lstStyle/>
          <a:p>
            <a:r>
              <a:rPr lang="en"/>
              <a:t>Multiple Ingest</a:t>
            </a:r>
          </a:p>
        </p:txBody>
      </p:sp>
      <p:pic>
        <p:nvPicPr>
          <p:cNvPr id="176" name="Shape 176" descr="CM7C1901.jp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6122601" y="1229367"/>
            <a:ext cx="6069401" cy="4049132"/>
          </a:xfrm>
          <a:prstGeom prst="rect">
            <a:avLst/>
          </a:prstGeom>
          <a:noFill/>
          <a:ln>
            <a:noFill/>
          </a:ln>
        </p:spPr>
      </p:pic>
    </p:spTree>
    <p:extLst>
      <p:ext uri="{BB962C8B-B14F-4D97-AF65-F5344CB8AC3E}">
        <p14:creationId xmlns:p14="http://schemas.microsoft.com/office/powerpoint/2010/main" val="35686076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134F5C"/>
        </a:solidFill>
        <a:effectLst/>
      </p:bgPr>
    </p:bg>
    <p:spTree>
      <p:nvGrpSpPr>
        <p:cNvPr id="1" name="Shape 180"/>
        <p:cNvGrpSpPr/>
        <p:nvPr/>
      </p:nvGrpSpPr>
      <p:grpSpPr>
        <a:xfrm>
          <a:off x="0" y="0"/>
          <a:ext cx="0" cy="0"/>
          <a:chOff x="0" y="0"/>
          <a:chExt cx="0" cy="0"/>
        </a:xfrm>
      </p:grpSpPr>
      <p:sp>
        <p:nvSpPr>
          <p:cNvPr id="181" name="Shape 181"/>
          <p:cNvSpPr txBox="1">
            <a:spLocks noGrp="1"/>
          </p:cNvSpPr>
          <p:nvPr>
            <p:ph type="title"/>
          </p:nvPr>
        </p:nvSpPr>
        <p:spPr>
          <a:xfrm>
            <a:off x="1495600" y="701800"/>
            <a:ext cx="9200800" cy="5454400"/>
          </a:xfrm>
          <a:prstGeom prst="rect">
            <a:avLst/>
          </a:prstGeom>
        </p:spPr>
        <p:txBody>
          <a:bodyPr lIns="121900" tIns="121900" rIns="121900" bIns="121900" anchor="ctr" anchorCtr="0">
            <a:noAutofit/>
          </a:bodyPr>
          <a:lstStyle/>
          <a:p>
            <a:pPr algn="ctr"/>
            <a:endParaRPr sz="6400"/>
          </a:p>
          <a:p>
            <a:pPr algn="ctr"/>
            <a:r>
              <a:rPr lang="en" sz="6400"/>
              <a:t>Checksums</a:t>
            </a:r>
          </a:p>
          <a:p>
            <a:pPr algn="ctr"/>
            <a:r>
              <a:rPr lang="en" sz="6400"/>
              <a:t>QC</a:t>
            </a:r>
          </a:p>
          <a:p>
            <a:pPr algn="ctr"/>
            <a:r>
              <a:rPr lang="en" sz="6400"/>
              <a:t>Derivatives</a:t>
            </a:r>
          </a:p>
          <a:p>
            <a:pPr algn="ctr"/>
            <a:r>
              <a:rPr lang="en" sz="6400"/>
              <a:t>Metadata</a:t>
            </a:r>
          </a:p>
          <a:p>
            <a:pPr algn="ctr"/>
            <a:r>
              <a:rPr lang="en" sz="6400"/>
              <a:t>Packaging and delivery</a:t>
            </a:r>
          </a:p>
          <a:p>
            <a:pPr algn="ctr"/>
            <a:endParaRPr sz="6400"/>
          </a:p>
        </p:txBody>
      </p:sp>
    </p:spTree>
    <p:extLst>
      <p:ext uri="{BB962C8B-B14F-4D97-AF65-F5344CB8AC3E}">
        <p14:creationId xmlns:p14="http://schemas.microsoft.com/office/powerpoint/2010/main" val="1222072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7F6000"/>
        </a:solidFill>
        <a:effectLst/>
      </p:bgPr>
    </p:bg>
    <p:spTree>
      <p:nvGrpSpPr>
        <p:cNvPr id="1" name="Shape 185"/>
        <p:cNvGrpSpPr/>
        <p:nvPr/>
      </p:nvGrpSpPr>
      <p:grpSpPr>
        <a:xfrm>
          <a:off x="0" y="0"/>
          <a:ext cx="0" cy="0"/>
          <a:chOff x="0" y="0"/>
          <a:chExt cx="0" cy="0"/>
        </a:xfrm>
      </p:grpSpPr>
      <p:sp>
        <p:nvSpPr>
          <p:cNvPr id="186" name="Shape 186"/>
          <p:cNvSpPr txBox="1">
            <a:spLocks noGrp="1"/>
          </p:cNvSpPr>
          <p:nvPr>
            <p:ph type="title"/>
          </p:nvPr>
        </p:nvSpPr>
        <p:spPr>
          <a:xfrm>
            <a:off x="301437" y="477067"/>
            <a:ext cx="3743999" cy="1271199"/>
          </a:xfrm>
          <a:prstGeom prst="rect">
            <a:avLst/>
          </a:prstGeom>
        </p:spPr>
        <p:txBody>
          <a:bodyPr lIns="121900" tIns="121900" rIns="121900" bIns="121900" anchor="b" anchorCtr="0">
            <a:noAutofit/>
          </a:bodyPr>
          <a:lstStyle/>
          <a:p>
            <a:r>
              <a:rPr lang="en" sz="4000"/>
              <a:t>Thanks!</a:t>
            </a:r>
          </a:p>
        </p:txBody>
      </p:sp>
      <p:sp>
        <p:nvSpPr>
          <p:cNvPr id="187" name="Shape 187"/>
          <p:cNvSpPr txBox="1">
            <a:spLocks noGrp="1"/>
          </p:cNvSpPr>
          <p:nvPr>
            <p:ph type="body" idx="1"/>
          </p:nvPr>
        </p:nvSpPr>
        <p:spPr>
          <a:xfrm>
            <a:off x="301434" y="1954401"/>
            <a:ext cx="3743999" cy="4217999"/>
          </a:xfrm>
          <a:prstGeom prst="rect">
            <a:avLst/>
          </a:prstGeom>
        </p:spPr>
        <p:txBody>
          <a:bodyPr lIns="121900" tIns="121900" rIns="121900" bIns="121900" anchor="t" anchorCtr="0">
            <a:noAutofit/>
          </a:bodyPr>
          <a:lstStyle/>
          <a:p>
            <a:pPr>
              <a:spcAft>
                <a:spcPts val="0"/>
              </a:spcAft>
            </a:pPr>
            <a:r>
              <a:rPr lang="en" sz="1867" dirty="0"/>
              <a:t>The MediaPreserve</a:t>
            </a:r>
          </a:p>
          <a:p>
            <a:pPr>
              <a:spcAft>
                <a:spcPts val="0"/>
              </a:spcAft>
            </a:pPr>
            <a:r>
              <a:rPr lang="en" sz="1867" dirty="0"/>
              <a:t>111 Thomson Park Drive</a:t>
            </a:r>
          </a:p>
          <a:p>
            <a:pPr>
              <a:spcAft>
                <a:spcPts val="0"/>
              </a:spcAft>
            </a:pPr>
            <a:r>
              <a:rPr lang="en" sz="1867" dirty="0"/>
              <a:t>Cranberry Township, PA 16066</a:t>
            </a:r>
          </a:p>
          <a:p>
            <a:pPr>
              <a:spcAft>
                <a:spcPts val="0"/>
              </a:spcAft>
            </a:pPr>
            <a:endParaRPr sz="1867" dirty="0"/>
          </a:p>
          <a:p>
            <a:pPr>
              <a:spcAft>
                <a:spcPts val="0"/>
              </a:spcAft>
            </a:pPr>
            <a:r>
              <a:rPr lang="en" sz="1867" dirty="0"/>
              <a:t>800.416.2665</a:t>
            </a:r>
          </a:p>
          <a:p>
            <a:pPr>
              <a:spcAft>
                <a:spcPts val="0"/>
              </a:spcAft>
            </a:pPr>
            <a:endParaRPr sz="1867" dirty="0"/>
          </a:p>
          <a:p>
            <a:pPr>
              <a:spcAft>
                <a:spcPts val="0"/>
              </a:spcAft>
            </a:pPr>
            <a:r>
              <a:rPr lang="en" sz="1867" dirty="0"/>
              <a:t>info@ptlp.com</a:t>
            </a:r>
          </a:p>
          <a:p>
            <a:pPr>
              <a:spcAft>
                <a:spcPts val="0"/>
              </a:spcAft>
            </a:pPr>
            <a:r>
              <a:rPr lang="en" sz="1867" u="sng" dirty="0">
                <a:hlinkClick r:id="rId3"/>
              </a:rPr>
              <a:t>www.themediapreserve.com</a:t>
            </a:r>
          </a:p>
          <a:p>
            <a:pPr>
              <a:spcAft>
                <a:spcPts val="0"/>
              </a:spcAft>
            </a:pPr>
            <a:endParaRPr sz="1867" dirty="0"/>
          </a:p>
          <a:p>
            <a:pPr>
              <a:spcAft>
                <a:spcPts val="0"/>
              </a:spcAft>
            </a:pPr>
            <a:endParaRPr sz="1867" dirty="0"/>
          </a:p>
        </p:txBody>
      </p:sp>
      <p:pic>
        <p:nvPicPr>
          <p:cNvPr id="188" name="Shape 188" descr="pittsburgh.jpg"/>
          <p:cNvPicPr preferRelativeResize="0"/>
          <p:nvPr/>
        </p:nvPicPr>
        <p:blipFill>
          <a:blip r:embed="rId4">
            <a:alphaModFix/>
            <a:extLst>
              <a:ext uri="{28A0092B-C50C-407E-A947-70E740481C1C}">
                <a14:useLocalDpi xmlns:a14="http://schemas.microsoft.com/office/drawing/2010/main"/>
              </a:ext>
            </a:extLst>
          </a:blip>
          <a:stretch>
            <a:fillRect/>
          </a:stretch>
        </p:blipFill>
        <p:spPr>
          <a:xfrm>
            <a:off x="4376200" y="1214266"/>
            <a:ext cx="7815800" cy="4386999"/>
          </a:xfrm>
          <a:prstGeom prst="rect">
            <a:avLst/>
          </a:prstGeom>
          <a:noFill/>
          <a:ln>
            <a:noFill/>
          </a:ln>
        </p:spPr>
      </p:pic>
    </p:spTree>
    <p:extLst>
      <p:ext uri="{BB962C8B-B14F-4D97-AF65-F5344CB8AC3E}">
        <p14:creationId xmlns:p14="http://schemas.microsoft.com/office/powerpoint/2010/main" val="12509618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23829" y="1968330"/>
            <a:ext cx="6703060" cy="735308"/>
          </a:xfrm>
          <a:prstGeom prst="rect">
            <a:avLst/>
          </a:prstGeom>
        </p:spPr>
        <p:txBody>
          <a:bodyPr vert="horz" wrap="square" lIns="0" tIns="16933" rIns="0" bIns="0" rtlCol="0">
            <a:spAutoFit/>
          </a:bodyPr>
          <a:lstStyle/>
          <a:p>
            <a:pPr marL="16933">
              <a:spcBef>
                <a:spcPts val="133"/>
              </a:spcBef>
            </a:pPr>
            <a:r>
              <a:rPr sz="4667" dirty="0">
                <a:solidFill>
                  <a:srgbClr val="FFFFFF"/>
                </a:solidFill>
              </a:rPr>
              <a:t>Memnon </a:t>
            </a:r>
            <a:r>
              <a:rPr sz="4667" spc="-7" dirty="0">
                <a:solidFill>
                  <a:srgbClr val="FFFFFF"/>
                </a:solidFill>
              </a:rPr>
              <a:t>Archiving</a:t>
            </a:r>
            <a:r>
              <a:rPr sz="4667" spc="-160" dirty="0">
                <a:solidFill>
                  <a:srgbClr val="FFFFFF"/>
                </a:solidFill>
              </a:rPr>
              <a:t> </a:t>
            </a:r>
            <a:r>
              <a:rPr sz="4667" dirty="0">
                <a:solidFill>
                  <a:srgbClr val="FFFFFF"/>
                </a:solidFill>
              </a:rPr>
              <a:t>Services</a:t>
            </a:r>
            <a:endParaRPr sz="4667"/>
          </a:p>
        </p:txBody>
      </p:sp>
      <p:sp>
        <p:nvSpPr>
          <p:cNvPr id="3" name="object 3"/>
          <p:cNvSpPr txBox="1"/>
          <p:nvPr/>
        </p:nvSpPr>
        <p:spPr>
          <a:xfrm>
            <a:off x="5485723" y="5188645"/>
            <a:ext cx="920327" cy="263320"/>
          </a:xfrm>
          <a:prstGeom prst="rect">
            <a:avLst/>
          </a:prstGeom>
        </p:spPr>
        <p:txBody>
          <a:bodyPr vert="horz" wrap="square" lIns="0" tIns="16933" rIns="0" bIns="0" rtlCol="0">
            <a:spAutoFit/>
          </a:bodyPr>
          <a:lstStyle/>
          <a:p>
            <a:pPr marL="16933" defTabSz="1219170">
              <a:spcBef>
                <a:spcPts val="133"/>
              </a:spcBef>
            </a:pPr>
            <a:r>
              <a:rPr sz="1600" dirty="0">
                <a:solidFill>
                  <a:srgbClr val="FFFFFF"/>
                </a:solidFill>
                <a:latin typeface="Calibri"/>
                <a:cs typeface="Calibri"/>
              </a:rPr>
              <a:t>JUNE</a:t>
            </a:r>
            <a:r>
              <a:rPr sz="1600" spc="-127" dirty="0">
                <a:solidFill>
                  <a:srgbClr val="FFFFFF"/>
                </a:solidFill>
                <a:latin typeface="Calibri"/>
                <a:cs typeface="Calibri"/>
              </a:rPr>
              <a:t> </a:t>
            </a:r>
            <a:r>
              <a:rPr sz="1600" dirty="0">
                <a:solidFill>
                  <a:srgbClr val="FFFFFF"/>
                </a:solidFill>
                <a:latin typeface="Calibri"/>
                <a:cs typeface="Calibri"/>
              </a:rPr>
              <a:t>2017</a:t>
            </a:r>
            <a:endParaRPr sz="1600">
              <a:solidFill>
                <a:prstClr val="black"/>
              </a:solidFill>
              <a:latin typeface="Calibri"/>
              <a:cs typeface="Calibri"/>
            </a:endParaRPr>
          </a:p>
        </p:txBody>
      </p:sp>
      <p:sp>
        <p:nvSpPr>
          <p:cNvPr id="4" name="object 4"/>
          <p:cNvSpPr/>
          <p:nvPr/>
        </p:nvSpPr>
        <p:spPr>
          <a:xfrm>
            <a:off x="2174240" y="5557517"/>
            <a:ext cx="8290560" cy="1300480"/>
          </a:xfrm>
          <a:prstGeom prst="rect">
            <a:avLst/>
          </a:prstGeom>
          <a:blipFill>
            <a:blip r:embed="rId2" cstate="print">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2208783" y="5592063"/>
            <a:ext cx="8154416" cy="126593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5804271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6031" y="0"/>
            <a:ext cx="9144000" cy="6858000"/>
          </a:xfrm>
          <a:custGeom>
            <a:avLst/>
            <a:gdLst/>
            <a:ahLst/>
            <a:cxnLst/>
            <a:rect l="l" t="t" r="r" b="b"/>
            <a:pathLst>
              <a:path w="6858000" h="5143500">
                <a:moveTo>
                  <a:pt x="0" y="5143500"/>
                </a:moveTo>
                <a:lnTo>
                  <a:pt x="6858000" y="5143500"/>
                </a:lnTo>
                <a:lnTo>
                  <a:pt x="6858000" y="0"/>
                </a:lnTo>
                <a:lnTo>
                  <a:pt x="0" y="0"/>
                </a:lnTo>
                <a:lnTo>
                  <a:pt x="0" y="5143500"/>
                </a:lnTo>
                <a:close/>
              </a:path>
            </a:pathLst>
          </a:custGeom>
          <a:solidFill>
            <a:srgbClr val="ECEEEE"/>
          </a:solid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7790687" y="6"/>
            <a:ext cx="2877311" cy="68557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9137904" y="430125"/>
            <a:ext cx="1072139" cy="396923"/>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10229595" y="6566745"/>
            <a:ext cx="93980" cy="159810"/>
          </a:xfrm>
          <a:prstGeom prst="rect">
            <a:avLst/>
          </a:prstGeom>
        </p:spPr>
        <p:txBody>
          <a:bodyPr vert="horz" wrap="square" lIns="0" tIns="16087" rIns="0" bIns="0" rtlCol="0">
            <a:spAutoFit/>
          </a:bodyPr>
          <a:lstStyle/>
          <a:p>
            <a:pPr marL="16933" defTabSz="1219170">
              <a:spcBef>
                <a:spcPts val="127"/>
              </a:spcBef>
            </a:pPr>
            <a:r>
              <a:rPr sz="933" spc="-7" dirty="0">
                <a:solidFill>
                  <a:srgbClr val="FFFFFF"/>
                </a:solidFill>
                <a:latin typeface="Calibri"/>
                <a:cs typeface="Calibri"/>
              </a:rPr>
              <a:t>2</a:t>
            </a:r>
            <a:endParaRPr sz="933">
              <a:solidFill>
                <a:prstClr val="black"/>
              </a:solidFill>
              <a:latin typeface="Calibri"/>
              <a:cs typeface="Calibri"/>
            </a:endParaRPr>
          </a:p>
        </p:txBody>
      </p:sp>
      <p:sp>
        <p:nvSpPr>
          <p:cNvPr id="7" name="object 7"/>
          <p:cNvSpPr txBox="1">
            <a:spLocks noGrp="1"/>
          </p:cNvSpPr>
          <p:nvPr>
            <p:ph type="title"/>
          </p:nvPr>
        </p:nvSpPr>
        <p:spPr>
          <a:xfrm>
            <a:off x="1852913" y="369145"/>
            <a:ext cx="4945380" cy="386430"/>
          </a:xfrm>
          <a:prstGeom prst="rect">
            <a:avLst/>
          </a:prstGeom>
        </p:spPr>
        <p:txBody>
          <a:bodyPr vert="horz" wrap="square" lIns="0" tIns="16933" rIns="0" bIns="0" rtlCol="0">
            <a:spAutoFit/>
          </a:bodyPr>
          <a:lstStyle/>
          <a:p>
            <a:pPr marL="16933">
              <a:spcBef>
                <a:spcPts val="133"/>
              </a:spcBef>
            </a:pPr>
            <a:r>
              <a:rPr sz="2400" spc="-7" dirty="0">
                <a:solidFill>
                  <a:srgbClr val="B60F2C"/>
                </a:solidFill>
              </a:rPr>
              <a:t>ABOUT MEMNON ARCHIVING</a:t>
            </a:r>
            <a:r>
              <a:rPr sz="2400" spc="-100" dirty="0">
                <a:solidFill>
                  <a:srgbClr val="B60F2C"/>
                </a:solidFill>
              </a:rPr>
              <a:t> </a:t>
            </a:r>
            <a:r>
              <a:rPr sz="2400" spc="-13" dirty="0">
                <a:solidFill>
                  <a:srgbClr val="B60F2C"/>
                </a:solidFill>
              </a:rPr>
              <a:t>SERVICES</a:t>
            </a:r>
            <a:endParaRPr sz="2400"/>
          </a:p>
        </p:txBody>
      </p:sp>
      <p:sp>
        <p:nvSpPr>
          <p:cNvPr id="8" name="object 8"/>
          <p:cNvSpPr txBox="1"/>
          <p:nvPr/>
        </p:nvSpPr>
        <p:spPr>
          <a:xfrm>
            <a:off x="1852912" y="1151839"/>
            <a:ext cx="4038600" cy="4820872"/>
          </a:xfrm>
          <a:prstGeom prst="rect">
            <a:avLst/>
          </a:prstGeom>
        </p:spPr>
        <p:txBody>
          <a:bodyPr vert="horz" wrap="square" lIns="0" tIns="17780" rIns="0" bIns="0" rtlCol="0">
            <a:spAutoFit/>
          </a:bodyPr>
          <a:lstStyle/>
          <a:p>
            <a:pPr marL="16933" marR="70272" defTabSz="1219170">
              <a:lnSpc>
                <a:spcPct val="107000"/>
              </a:lnSpc>
              <a:spcBef>
                <a:spcPts val="140"/>
              </a:spcBef>
            </a:pPr>
            <a:r>
              <a:rPr sz="1400" dirty="0">
                <a:solidFill>
                  <a:prstClr val="black"/>
                </a:solidFill>
                <a:latin typeface="Calibri"/>
                <a:cs typeface="Calibri"/>
              </a:rPr>
              <a:t>Memnon offers a range of services </a:t>
            </a:r>
            <a:r>
              <a:rPr sz="1400" spc="-7" dirty="0">
                <a:solidFill>
                  <a:prstClr val="black"/>
                </a:solidFill>
                <a:latin typeface="Calibri"/>
                <a:cs typeface="Calibri"/>
              </a:rPr>
              <a:t>to </a:t>
            </a:r>
            <a:r>
              <a:rPr sz="1400" b="1" dirty="0">
                <a:solidFill>
                  <a:prstClr val="black"/>
                </a:solidFill>
                <a:latin typeface="Calibri"/>
                <a:cs typeface="Calibri"/>
              </a:rPr>
              <a:t>digitize,</a:t>
            </a:r>
            <a:r>
              <a:rPr sz="1400" b="1" spc="-180" dirty="0">
                <a:solidFill>
                  <a:prstClr val="black"/>
                </a:solidFill>
                <a:latin typeface="Calibri"/>
                <a:cs typeface="Calibri"/>
              </a:rPr>
              <a:t> </a:t>
            </a:r>
            <a:r>
              <a:rPr sz="1400" b="1" spc="-7" dirty="0">
                <a:solidFill>
                  <a:prstClr val="black"/>
                </a:solidFill>
                <a:latin typeface="Calibri"/>
                <a:cs typeface="Calibri"/>
              </a:rPr>
              <a:t>restore,  preserve </a:t>
            </a:r>
            <a:r>
              <a:rPr sz="1400" b="1" dirty="0">
                <a:solidFill>
                  <a:prstClr val="black"/>
                </a:solidFill>
                <a:latin typeface="Calibri"/>
                <a:cs typeface="Calibri"/>
              </a:rPr>
              <a:t>and provide access to audio-visual </a:t>
            </a:r>
            <a:r>
              <a:rPr sz="1400" spc="-7" dirty="0">
                <a:solidFill>
                  <a:prstClr val="black"/>
                </a:solidFill>
                <a:latin typeface="Calibri"/>
                <a:cs typeface="Calibri"/>
              </a:rPr>
              <a:t>and  cultural </a:t>
            </a:r>
            <a:r>
              <a:rPr sz="1400" dirty="0">
                <a:solidFill>
                  <a:prstClr val="black"/>
                </a:solidFill>
                <a:latin typeface="Calibri"/>
                <a:cs typeface="Calibri"/>
              </a:rPr>
              <a:t>archives. We offer </a:t>
            </a:r>
            <a:r>
              <a:rPr sz="1400" spc="-7" dirty="0">
                <a:solidFill>
                  <a:prstClr val="black"/>
                </a:solidFill>
                <a:latin typeface="Calibri"/>
                <a:cs typeface="Calibri"/>
              </a:rPr>
              <a:t>on-site, out-sourced </a:t>
            </a:r>
            <a:r>
              <a:rPr sz="1400" dirty="0">
                <a:solidFill>
                  <a:prstClr val="black"/>
                </a:solidFill>
                <a:latin typeface="Calibri"/>
                <a:cs typeface="Calibri"/>
              </a:rPr>
              <a:t>or  </a:t>
            </a:r>
            <a:r>
              <a:rPr sz="1400" spc="-7" dirty="0">
                <a:solidFill>
                  <a:prstClr val="black"/>
                </a:solidFill>
                <a:latin typeface="Calibri"/>
                <a:cs typeface="Calibri"/>
              </a:rPr>
              <a:t>hybrid </a:t>
            </a:r>
            <a:r>
              <a:rPr sz="1400" dirty="0">
                <a:solidFill>
                  <a:prstClr val="black"/>
                </a:solidFill>
                <a:latin typeface="Calibri"/>
                <a:cs typeface="Calibri"/>
              </a:rPr>
              <a:t>services </a:t>
            </a:r>
            <a:r>
              <a:rPr sz="1400" spc="-7" dirty="0">
                <a:solidFill>
                  <a:prstClr val="black"/>
                </a:solidFill>
                <a:latin typeface="Calibri"/>
                <a:cs typeface="Calibri"/>
              </a:rPr>
              <a:t>to </a:t>
            </a:r>
            <a:r>
              <a:rPr sz="1400" dirty="0">
                <a:solidFill>
                  <a:prstClr val="black"/>
                </a:solidFill>
                <a:latin typeface="Calibri"/>
                <a:cs typeface="Calibri"/>
              </a:rPr>
              <a:t>meet </a:t>
            </a:r>
            <a:r>
              <a:rPr sz="1400" spc="-7" dirty="0">
                <a:solidFill>
                  <a:prstClr val="black"/>
                </a:solidFill>
                <a:latin typeface="Calibri"/>
                <a:cs typeface="Calibri"/>
              </a:rPr>
              <a:t>our clients</a:t>
            </a:r>
            <a:r>
              <a:rPr sz="1400" spc="-80" dirty="0">
                <a:solidFill>
                  <a:prstClr val="black"/>
                </a:solidFill>
                <a:latin typeface="Calibri"/>
                <a:cs typeface="Calibri"/>
              </a:rPr>
              <a:t> </a:t>
            </a:r>
            <a:r>
              <a:rPr sz="1400" spc="-7" dirty="0">
                <a:solidFill>
                  <a:prstClr val="black"/>
                </a:solidFill>
                <a:latin typeface="Calibri"/>
                <a:cs typeface="Calibri"/>
              </a:rPr>
              <a:t>needs.</a:t>
            </a:r>
            <a:endParaRPr sz="1400">
              <a:solidFill>
                <a:prstClr val="black"/>
              </a:solidFill>
              <a:latin typeface="Calibri"/>
              <a:cs typeface="Calibri"/>
            </a:endParaRPr>
          </a:p>
          <a:p>
            <a:pPr marL="16933" marR="36406" defTabSz="1219170">
              <a:lnSpc>
                <a:spcPct val="107100"/>
              </a:lnSpc>
              <a:spcBef>
                <a:spcPts val="1067"/>
              </a:spcBef>
            </a:pPr>
            <a:r>
              <a:rPr sz="1400" spc="-7" dirty="0">
                <a:solidFill>
                  <a:prstClr val="black"/>
                </a:solidFill>
                <a:latin typeface="Calibri"/>
                <a:cs typeface="Calibri"/>
              </a:rPr>
              <a:t>Our unique </a:t>
            </a:r>
            <a:r>
              <a:rPr sz="1400" dirty="0">
                <a:solidFill>
                  <a:prstClr val="black"/>
                </a:solidFill>
                <a:latin typeface="Calibri"/>
                <a:cs typeface="Calibri"/>
              </a:rPr>
              <a:t>workflow </a:t>
            </a:r>
            <a:r>
              <a:rPr sz="1400" spc="-7" dirty="0">
                <a:solidFill>
                  <a:prstClr val="black"/>
                </a:solidFill>
                <a:latin typeface="Calibri"/>
                <a:cs typeface="Calibri"/>
              </a:rPr>
              <a:t>system is designed to </a:t>
            </a:r>
            <a:r>
              <a:rPr sz="1400" b="1" spc="-7" dirty="0">
                <a:solidFill>
                  <a:prstClr val="black"/>
                </a:solidFill>
                <a:latin typeface="Calibri"/>
                <a:cs typeface="Calibri"/>
              </a:rPr>
              <a:t>ensure  </a:t>
            </a:r>
            <a:r>
              <a:rPr sz="1400" b="1" dirty="0">
                <a:solidFill>
                  <a:prstClr val="black"/>
                </a:solidFill>
                <a:latin typeface="Calibri"/>
                <a:cs typeface="Calibri"/>
              </a:rPr>
              <a:t>quality </a:t>
            </a:r>
            <a:r>
              <a:rPr sz="1400" dirty="0">
                <a:solidFill>
                  <a:prstClr val="black"/>
                </a:solidFill>
                <a:latin typeface="Calibri"/>
                <a:cs typeface="Calibri"/>
              </a:rPr>
              <a:t>while allowing </a:t>
            </a:r>
            <a:r>
              <a:rPr sz="1400" b="1" spc="-7" dirty="0">
                <a:solidFill>
                  <a:prstClr val="black"/>
                </a:solidFill>
                <a:latin typeface="Calibri"/>
                <a:cs typeface="Calibri"/>
              </a:rPr>
              <a:t>large </a:t>
            </a:r>
            <a:r>
              <a:rPr sz="1400" b="1" dirty="0">
                <a:solidFill>
                  <a:prstClr val="black"/>
                </a:solidFill>
                <a:latin typeface="Calibri"/>
                <a:cs typeface="Calibri"/>
              </a:rPr>
              <a:t>volumes </a:t>
            </a:r>
            <a:r>
              <a:rPr sz="1400" dirty="0">
                <a:solidFill>
                  <a:prstClr val="black"/>
                </a:solidFill>
                <a:latin typeface="Calibri"/>
                <a:cs typeface="Calibri"/>
              </a:rPr>
              <a:t>of materials </a:t>
            </a:r>
            <a:r>
              <a:rPr sz="1400" spc="-7" dirty="0">
                <a:solidFill>
                  <a:prstClr val="black"/>
                </a:solidFill>
                <a:latin typeface="Calibri"/>
                <a:cs typeface="Calibri"/>
              </a:rPr>
              <a:t>to</a:t>
            </a:r>
            <a:r>
              <a:rPr sz="1400" spc="-213" dirty="0">
                <a:solidFill>
                  <a:prstClr val="black"/>
                </a:solidFill>
                <a:latin typeface="Calibri"/>
                <a:cs typeface="Calibri"/>
              </a:rPr>
              <a:t> </a:t>
            </a:r>
            <a:r>
              <a:rPr sz="1400" spc="-7" dirty="0">
                <a:solidFill>
                  <a:prstClr val="black"/>
                </a:solidFill>
                <a:latin typeface="Calibri"/>
                <a:cs typeface="Calibri"/>
              </a:rPr>
              <a:t>be  </a:t>
            </a:r>
            <a:r>
              <a:rPr sz="1400" dirty="0">
                <a:solidFill>
                  <a:prstClr val="black"/>
                </a:solidFill>
                <a:latin typeface="Calibri"/>
                <a:cs typeface="Calibri"/>
              </a:rPr>
              <a:t>preserved. </a:t>
            </a:r>
            <a:r>
              <a:rPr sz="1400" spc="-7" dirty="0">
                <a:solidFill>
                  <a:prstClr val="black"/>
                </a:solidFill>
                <a:latin typeface="Calibri"/>
                <a:cs typeface="Calibri"/>
              </a:rPr>
              <a:t>Memnon’s </a:t>
            </a:r>
            <a:r>
              <a:rPr sz="1400" dirty="0">
                <a:solidFill>
                  <a:prstClr val="black"/>
                </a:solidFill>
                <a:latin typeface="Calibri"/>
                <a:cs typeface="Calibri"/>
              </a:rPr>
              <a:t>services are </a:t>
            </a:r>
            <a:r>
              <a:rPr sz="1400" spc="-7" dirty="0">
                <a:solidFill>
                  <a:prstClr val="black"/>
                </a:solidFill>
                <a:latin typeface="Calibri"/>
                <a:cs typeface="Calibri"/>
              </a:rPr>
              <a:t>suitable for </a:t>
            </a:r>
            <a:r>
              <a:rPr sz="1400" dirty="0">
                <a:solidFill>
                  <a:prstClr val="black"/>
                </a:solidFill>
                <a:latin typeface="Calibri"/>
                <a:cs typeface="Calibri"/>
              </a:rPr>
              <a:t>a wide  range of archive owners – from </a:t>
            </a:r>
            <a:r>
              <a:rPr sz="1400" spc="-7" dirty="0">
                <a:solidFill>
                  <a:prstClr val="black"/>
                </a:solidFill>
                <a:latin typeface="Calibri"/>
                <a:cs typeface="Calibri"/>
              </a:rPr>
              <a:t>cultural institutions,  libraries, universities </a:t>
            </a:r>
            <a:r>
              <a:rPr sz="1400" dirty="0">
                <a:solidFill>
                  <a:prstClr val="black"/>
                </a:solidFill>
                <a:latin typeface="Calibri"/>
                <a:cs typeface="Calibri"/>
              </a:rPr>
              <a:t>and</a:t>
            </a:r>
            <a:r>
              <a:rPr sz="1400" spc="-60" dirty="0">
                <a:solidFill>
                  <a:prstClr val="black"/>
                </a:solidFill>
                <a:latin typeface="Calibri"/>
                <a:cs typeface="Calibri"/>
              </a:rPr>
              <a:t> </a:t>
            </a:r>
            <a:r>
              <a:rPr sz="1400" spc="-7" dirty="0">
                <a:solidFill>
                  <a:prstClr val="black"/>
                </a:solidFill>
                <a:latin typeface="Calibri"/>
                <a:cs typeface="Calibri"/>
              </a:rPr>
              <a:t>broadcasters.</a:t>
            </a:r>
            <a:endParaRPr sz="1400">
              <a:solidFill>
                <a:prstClr val="black"/>
              </a:solidFill>
              <a:latin typeface="Calibri"/>
              <a:cs typeface="Calibri"/>
            </a:endParaRPr>
          </a:p>
          <a:p>
            <a:pPr marL="16933" marR="6773" defTabSz="1219170">
              <a:lnSpc>
                <a:spcPct val="106900"/>
              </a:lnSpc>
              <a:spcBef>
                <a:spcPts val="1067"/>
              </a:spcBef>
            </a:pPr>
            <a:r>
              <a:rPr sz="1400" dirty="0">
                <a:solidFill>
                  <a:prstClr val="black"/>
                </a:solidFill>
                <a:latin typeface="Calibri"/>
                <a:cs typeface="Calibri"/>
              </a:rPr>
              <a:t>Memnon </a:t>
            </a:r>
            <a:r>
              <a:rPr sz="1400" spc="-7" dirty="0">
                <a:solidFill>
                  <a:prstClr val="black"/>
                </a:solidFill>
                <a:latin typeface="Calibri"/>
                <a:cs typeface="Calibri"/>
              </a:rPr>
              <a:t>has </a:t>
            </a:r>
            <a:r>
              <a:rPr sz="1400" dirty="0">
                <a:solidFill>
                  <a:prstClr val="black"/>
                </a:solidFill>
                <a:latin typeface="Calibri"/>
                <a:cs typeface="Calibri"/>
              </a:rPr>
              <a:t>accrued </a:t>
            </a:r>
            <a:r>
              <a:rPr sz="1400" spc="-7" dirty="0">
                <a:solidFill>
                  <a:prstClr val="black"/>
                </a:solidFill>
                <a:latin typeface="Calibri"/>
                <a:cs typeface="Calibri"/>
              </a:rPr>
              <a:t>nearly </a:t>
            </a:r>
            <a:r>
              <a:rPr sz="1400" b="1" dirty="0">
                <a:solidFill>
                  <a:prstClr val="black"/>
                </a:solidFill>
                <a:latin typeface="Calibri"/>
                <a:cs typeface="Calibri"/>
              </a:rPr>
              <a:t>20 </a:t>
            </a:r>
            <a:r>
              <a:rPr sz="1400" b="1" spc="-7" dirty="0">
                <a:solidFill>
                  <a:prstClr val="black"/>
                </a:solidFill>
                <a:latin typeface="Calibri"/>
                <a:cs typeface="Calibri"/>
              </a:rPr>
              <a:t>years </a:t>
            </a:r>
            <a:r>
              <a:rPr sz="1400" b="1" dirty="0">
                <a:solidFill>
                  <a:prstClr val="black"/>
                </a:solidFill>
                <a:latin typeface="Calibri"/>
                <a:cs typeface="Calibri"/>
              </a:rPr>
              <a:t>of </a:t>
            </a:r>
            <a:r>
              <a:rPr sz="1400" b="1" spc="-7" dirty="0">
                <a:solidFill>
                  <a:prstClr val="black"/>
                </a:solidFill>
                <a:latin typeface="Calibri"/>
                <a:cs typeface="Calibri"/>
              </a:rPr>
              <a:t>experience  </a:t>
            </a:r>
            <a:r>
              <a:rPr sz="1400" dirty="0">
                <a:solidFill>
                  <a:prstClr val="black"/>
                </a:solidFill>
                <a:latin typeface="Calibri"/>
                <a:cs typeface="Calibri"/>
              </a:rPr>
              <a:t>working with </a:t>
            </a:r>
            <a:r>
              <a:rPr sz="1400" spc="-7" dirty="0">
                <a:solidFill>
                  <a:prstClr val="black"/>
                </a:solidFill>
                <a:latin typeface="Calibri"/>
                <a:cs typeface="Calibri"/>
              </a:rPr>
              <a:t>audio-visual technology throughout </a:t>
            </a:r>
            <a:r>
              <a:rPr sz="1400" dirty="0">
                <a:solidFill>
                  <a:prstClr val="black"/>
                </a:solidFill>
                <a:latin typeface="Calibri"/>
                <a:cs typeface="Calibri"/>
              </a:rPr>
              <a:t>in  </a:t>
            </a:r>
            <a:r>
              <a:rPr sz="1400" spc="-7" dirty="0">
                <a:solidFill>
                  <a:prstClr val="black"/>
                </a:solidFill>
                <a:latin typeface="Calibri"/>
                <a:cs typeface="Calibri"/>
              </a:rPr>
              <a:t>Europe, </a:t>
            </a:r>
            <a:r>
              <a:rPr sz="1400" dirty="0">
                <a:solidFill>
                  <a:prstClr val="black"/>
                </a:solidFill>
                <a:latin typeface="Calibri"/>
                <a:cs typeface="Calibri"/>
              </a:rPr>
              <a:t>North America, Africa and </a:t>
            </a:r>
            <a:r>
              <a:rPr sz="1400" spc="-7" dirty="0">
                <a:solidFill>
                  <a:prstClr val="black"/>
                </a:solidFill>
                <a:latin typeface="Calibri"/>
                <a:cs typeface="Calibri"/>
              </a:rPr>
              <a:t>the Middle East. Our  </a:t>
            </a:r>
            <a:r>
              <a:rPr sz="1400" dirty="0">
                <a:solidFill>
                  <a:prstClr val="black"/>
                </a:solidFill>
                <a:latin typeface="Calibri"/>
                <a:cs typeface="Calibri"/>
              </a:rPr>
              <a:t>workforce </a:t>
            </a:r>
            <a:r>
              <a:rPr sz="1400" spc="-7" dirty="0">
                <a:solidFill>
                  <a:prstClr val="black"/>
                </a:solidFill>
                <a:latin typeface="Calibri"/>
                <a:cs typeface="Calibri"/>
              </a:rPr>
              <a:t>has </a:t>
            </a:r>
            <a:r>
              <a:rPr sz="1400" dirty="0">
                <a:solidFill>
                  <a:prstClr val="black"/>
                </a:solidFill>
                <a:latin typeface="Calibri"/>
                <a:cs typeface="Calibri"/>
              </a:rPr>
              <a:t>evolved </a:t>
            </a:r>
            <a:r>
              <a:rPr sz="1400" spc="-7" dirty="0">
                <a:solidFill>
                  <a:prstClr val="black"/>
                </a:solidFill>
                <a:latin typeface="Calibri"/>
                <a:cs typeface="Calibri"/>
              </a:rPr>
              <a:t>into </a:t>
            </a:r>
            <a:r>
              <a:rPr sz="1400" dirty="0">
                <a:solidFill>
                  <a:prstClr val="black"/>
                </a:solidFill>
                <a:latin typeface="Calibri"/>
                <a:cs typeface="Calibri"/>
              </a:rPr>
              <a:t>a </a:t>
            </a:r>
            <a:r>
              <a:rPr sz="1400" spc="-7" dirty="0">
                <a:solidFill>
                  <a:prstClr val="black"/>
                </a:solidFill>
                <a:latin typeface="Calibri"/>
                <a:cs typeface="Calibri"/>
              </a:rPr>
              <a:t>multi-disciplinary </a:t>
            </a:r>
            <a:r>
              <a:rPr sz="1400" dirty="0">
                <a:solidFill>
                  <a:prstClr val="black"/>
                </a:solidFill>
                <a:latin typeface="Calibri"/>
                <a:cs typeface="Calibri"/>
              </a:rPr>
              <a:t>team of  engineers, </a:t>
            </a:r>
            <a:r>
              <a:rPr sz="1400" spc="-7" dirty="0">
                <a:solidFill>
                  <a:prstClr val="black"/>
                </a:solidFill>
                <a:latin typeface="Calibri"/>
                <a:cs typeface="Calibri"/>
              </a:rPr>
              <a:t>computer specialists, meta-data </a:t>
            </a:r>
            <a:r>
              <a:rPr sz="1400" dirty="0">
                <a:solidFill>
                  <a:prstClr val="black"/>
                </a:solidFill>
                <a:latin typeface="Calibri"/>
                <a:cs typeface="Calibri"/>
              </a:rPr>
              <a:t>experts and  </a:t>
            </a:r>
            <a:r>
              <a:rPr sz="1400" spc="-7" dirty="0">
                <a:solidFill>
                  <a:prstClr val="black"/>
                </a:solidFill>
                <a:latin typeface="Calibri"/>
                <a:cs typeface="Calibri"/>
              </a:rPr>
              <a:t>project</a:t>
            </a:r>
            <a:r>
              <a:rPr sz="1400" spc="-80" dirty="0">
                <a:solidFill>
                  <a:prstClr val="black"/>
                </a:solidFill>
                <a:latin typeface="Calibri"/>
                <a:cs typeface="Calibri"/>
              </a:rPr>
              <a:t> </a:t>
            </a:r>
            <a:r>
              <a:rPr sz="1400" spc="-7" dirty="0">
                <a:solidFill>
                  <a:prstClr val="black"/>
                </a:solidFill>
                <a:latin typeface="Calibri"/>
                <a:cs typeface="Calibri"/>
              </a:rPr>
              <a:t>managers.</a:t>
            </a:r>
            <a:endParaRPr sz="1400">
              <a:solidFill>
                <a:prstClr val="black"/>
              </a:solidFill>
              <a:latin typeface="Calibri"/>
              <a:cs typeface="Calibri"/>
            </a:endParaRPr>
          </a:p>
          <a:p>
            <a:pPr marL="16933" marR="54185" defTabSz="1219170">
              <a:lnSpc>
                <a:spcPct val="107000"/>
              </a:lnSpc>
              <a:spcBef>
                <a:spcPts val="1060"/>
              </a:spcBef>
            </a:pPr>
            <a:r>
              <a:rPr sz="1400" b="1" dirty="0">
                <a:solidFill>
                  <a:prstClr val="black"/>
                </a:solidFill>
                <a:latin typeface="Calibri"/>
                <a:cs typeface="Calibri"/>
              </a:rPr>
              <a:t>A Sony Company since 2015</a:t>
            </a:r>
            <a:r>
              <a:rPr sz="1400" dirty="0">
                <a:solidFill>
                  <a:prstClr val="black"/>
                </a:solidFill>
                <a:latin typeface="Calibri"/>
                <a:cs typeface="Calibri"/>
              </a:rPr>
              <a:t>, Memnon </a:t>
            </a:r>
            <a:r>
              <a:rPr sz="1400" spc="-7" dirty="0">
                <a:solidFill>
                  <a:prstClr val="black"/>
                </a:solidFill>
                <a:latin typeface="Calibri"/>
                <a:cs typeface="Calibri"/>
              </a:rPr>
              <a:t>now </a:t>
            </a:r>
            <a:r>
              <a:rPr sz="1400" dirty="0">
                <a:solidFill>
                  <a:prstClr val="black"/>
                </a:solidFill>
                <a:latin typeface="Calibri"/>
                <a:cs typeface="Calibri"/>
              </a:rPr>
              <a:t>has</a:t>
            </a:r>
            <a:r>
              <a:rPr sz="1400" spc="-187" dirty="0">
                <a:solidFill>
                  <a:prstClr val="black"/>
                </a:solidFill>
                <a:latin typeface="Calibri"/>
                <a:cs typeface="Calibri"/>
              </a:rPr>
              <a:t> </a:t>
            </a:r>
            <a:r>
              <a:rPr sz="1400" dirty="0">
                <a:solidFill>
                  <a:prstClr val="black"/>
                </a:solidFill>
                <a:latin typeface="Calibri"/>
                <a:cs typeface="Calibri"/>
              </a:rPr>
              <a:t>access  </a:t>
            </a:r>
            <a:r>
              <a:rPr sz="1400" spc="-7" dirty="0">
                <a:solidFill>
                  <a:prstClr val="black"/>
                </a:solidFill>
                <a:latin typeface="Calibri"/>
                <a:cs typeface="Calibri"/>
              </a:rPr>
              <a:t>to </a:t>
            </a:r>
            <a:r>
              <a:rPr sz="1400" dirty="0">
                <a:solidFill>
                  <a:prstClr val="black"/>
                </a:solidFill>
                <a:latin typeface="Calibri"/>
                <a:cs typeface="Calibri"/>
              </a:rPr>
              <a:t>large </a:t>
            </a:r>
            <a:r>
              <a:rPr sz="1400" spc="-7" dirty="0">
                <a:solidFill>
                  <a:prstClr val="black"/>
                </a:solidFill>
                <a:latin typeface="Calibri"/>
                <a:cs typeface="Calibri"/>
              </a:rPr>
              <a:t>quantities </a:t>
            </a:r>
            <a:r>
              <a:rPr sz="1400" dirty="0">
                <a:solidFill>
                  <a:prstClr val="black"/>
                </a:solidFill>
                <a:latin typeface="Calibri"/>
                <a:cs typeface="Calibri"/>
              </a:rPr>
              <a:t>of video </a:t>
            </a:r>
            <a:r>
              <a:rPr sz="1400" spc="-7" dirty="0">
                <a:solidFill>
                  <a:prstClr val="black"/>
                </a:solidFill>
                <a:latin typeface="Calibri"/>
                <a:cs typeface="Calibri"/>
              </a:rPr>
              <a:t>tape players, spare parts  </a:t>
            </a:r>
            <a:r>
              <a:rPr sz="1400" dirty="0">
                <a:solidFill>
                  <a:prstClr val="black"/>
                </a:solidFill>
                <a:latin typeface="Calibri"/>
                <a:cs typeface="Calibri"/>
              </a:rPr>
              <a:t>and technical knowledge </a:t>
            </a:r>
            <a:r>
              <a:rPr sz="1400" spc="-7" dirty="0">
                <a:solidFill>
                  <a:prstClr val="black"/>
                </a:solidFill>
                <a:latin typeface="Calibri"/>
                <a:cs typeface="Calibri"/>
              </a:rPr>
              <a:t>only available to Sony </a:t>
            </a:r>
            <a:r>
              <a:rPr sz="1400" dirty="0">
                <a:solidFill>
                  <a:prstClr val="black"/>
                </a:solidFill>
                <a:latin typeface="Calibri"/>
                <a:cs typeface="Calibri"/>
              </a:rPr>
              <a:t>Group  </a:t>
            </a:r>
            <a:r>
              <a:rPr sz="1400" spc="-7" dirty="0">
                <a:solidFill>
                  <a:prstClr val="black"/>
                </a:solidFill>
                <a:latin typeface="Calibri"/>
                <a:cs typeface="Calibri"/>
              </a:rPr>
              <a:t>companies.</a:t>
            </a:r>
            <a:endParaRPr sz="1400">
              <a:solidFill>
                <a:prstClr val="black"/>
              </a:solidFill>
              <a:latin typeface="Calibri"/>
              <a:cs typeface="Calibri"/>
            </a:endParaRPr>
          </a:p>
        </p:txBody>
      </p:sp>
      <p:sp>
        <p:nvSpPr>
          <p:cNvPr id="9" name="object 9"/>
          <p:cNvSpPr txBox="1"/>
          <p:nvPr/>
        </p:nvSpPr>
        <p:spPr>
          <a:xfrm>
            <a:off x="1845191" y="6553335"/>
            <a:ext cx="2810933" cy="159810"/>
          </a:xfrm>
          <a:prstGeom prst="rect">
            <a:avLst/>
          </a:prstGeom>
        </p:spPr>
        <p:txBody>
          <a:bodyPr vert="horz" wrap="square" lIns="0" tIns="16087" rIns="0" bIns="0" rtlCol="0">
            <a:spAutoFit/>
          </a:bodyPr>
          <a:lstStyle/>
          <a:p>
            <a:pPr marL="16933" defTabSz="1219170">
              <a:spcBef>
                <a:spcPts val="127"/>
              </a:spcBef>
            </a:pPr>
            <a:r>
              <a:rPr sz="933" spc="-13" dirty="0">
                <a:solidFill>
                  <a:srgbClr val="888888"/>
                </a:solidFill>
                <a:latin typeface="Calibri"/>
                <a:cs typeface="Calibri"/>
              </a:rPr>
              <a:t>©2017 </a:t>
            </a:r>
            <a:r>
              <a:rPr sz="933" spc="-7" dirty="0">
                <a:solidFill>
                  <a:srgbClr val="888888"/>
                </a:solidFill>
                <a:latin typeface="Calibri"/>
                <a:cs typeface="Calibri"/>
              </a:rPr>
              <a:t>Memnon </a:t>
            </a:r>
            <a:r>
              <a:rPr sz="933" spc="-13" dirty="0">
                <a:solidFill>
                  <a:srgbClr val="888888"/>
                </a:solidFill>
                <a:latin typeface="Calibri"/>
                <a:cs typeface="Calibri"/>
              </a:rPr>
              <a:t>Archiving </a:t>
            </a:r>
            <a:r>
              <a:rPr sz="933" spc="-7" dirty="0">
                <a:solidFill>
                  <a:srgbClr val="888888"/>
                </a:solidFill>
                <a:latin typeface="Calibri"/>
                <a:cs typeface="Calibri"/>
              </a:rPr>
              <a:t>Services SA. All </a:t>
            </a:r>
            <a:r>
              <a:rPr sz="933" spc="-13" dirty="0">
                <a:solidFill>
                  <a:srgbClr val="888888"/>
                </a:solidFill>
                <a:latin typeface="Calibri"/>
                <a:cs typeface="Calibri"/>
              </a:rPr>
              <a:t>rights </a:t>
            </a:r>
            <a:r>
              <a:rPr sz="933" spc="13" dirty="0">
                <a:solidFill>
                  <a:srgbClr val="888888"/>
                </a:solidFill>
                <a:latin typeface="Calibri"/>
                <a:cs typeface="Calibri"/>
              </a:rPr>
              <a:t> </a:t>
            </a:r>
            <a:r>
              <a:rPr sz="933" spc="-7" dirty="0">
                <a:solidFill>
                  <a:srgbClr val="888888"/>
                </a:solidFill>
                <a:latin typeface="Calibri"/>
                <a:cs typeface="Calibri"/>
              </a:rPr>
              <a:t>reserved</a:t>
            </a:r>
            <a:endParaRPr sz="933">
              <a:solidFill>
                <a:prstClr val="black"/>
              </a:solidFill>
              <a:latin typeface="Calibri"/>
              <a:cs typeface="Calibri"/>
            </a:endParaRPr>
          </a:p>
        </p:txBody>
      </p:sp>
      <p:sp>
        <p:nvSpPr>
          <p:cNvPr id="10" name="object 10"/>
          <p:cNvSpPr/>
          <p:nvPr/>
        </p:nvSpPr>
        <p:spPr>
          <a:xfrm>
            <a:off x="8690863" y="416577"/>
            <a:ext cx="1802384" cy="1312655"/>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1" name="object 11"/>
          <p:cNvSpPr/>
          <p:nvPr/>
        </p:nvSpPr>
        <p:spPr>
          <a:xfrm>
            <a:off x="8684768" y="410464"/>
            <a:ext cx="1815253" cy="1325033"/>
          </a:xfrm>
          <a:custGeom>
            <a:avLst/>
            <a:gdLst/>
            <a:ahLst/>
            <a:cxnLst/>
            <a:rect l="l" t="t" r="r" b="b"/>
            <a:pathLst>
              <a:path w="1361440" h="993775">
                <a:moveTo>
                  <a:pt x="0" y="993648"/>
                </a:moveTo>
                <a:lnTo>
                  <a:pt x="1360931" y="993648"/>
                </a:lnTo>
                <a:lnTo>
                  <a:pt x="1360931" y="0"/>
                </a:lnTo>
                <a:lnTo>
                  <a:pt x="0" y="0"/>
                </a:lnTo>
                <a:lnTo>
                  <a:pt x="0" y="993648"/>
                </a:lnTo>
                <a:close/>
              </a:path>
            </a:pathLst>
          </a:custGeom>
          <a:ln w="9144">
            <a:solidFill>
              <a:srgbClr val="FFFFFF"/>
            </a:solidFill>
          </a:ln>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8304784" y="2460752"/>
            <a:ext cx="2176272" cy="1633728"/>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p:nvPr/>
        </p:nvSpPr>
        <p:spPr>
          <a:xfrm>
            <a:off x="8298688" y="2454656"/>
            <a:ext cx="2188633" cy="1645920"/>
          </a:xfrm>
          <a:custGeom>
            <a:avLst/>
            <a:gdLst/>
            <a:ahLst/>
            <a:cxnLst/>
            <a:rect l="l" t="t" r="r" b="b"/>
            <a:pathLst>
              <a:path w="1641475" h="1234439">
                <a:moveTo>
                  <a:pt x="0" y="1234440"/>
                </a:moveTo>
                <a:lnTo>
                  <a:pt x="1641347" y="1234440"/>
                </a:lnTo>
                <a:lnTo>
                  <a:pt x="1641347" y="0"/>
                </a:lnTo>
                <a:lnTo>
                  <a:pt x="0" y="0"/>
                </a:lnTo>
                <a:lnTo>
                  <a:pt x="0" y="1234440"/>
                </a:lnTo>
                <a:close/>
              </a:path>
            </a:pathLst>
          </a:custGeom>
          <a:ln w="9144">
            <a:solidFill>
              <a:srgbClr val="FFFFFF"/>
            </a:solidFill>
          </a:ln>
        </p:spPr>
        <p:txBody>
          <a:bodyPr wrap="square" lIns="0" tIns="0" rIns="0" bIns="0" rtlCol="0"/>
          <a:lstStyle/>
          <a:p>
            <a:pPr defTabSz="1219170"/>
            <a:endParaRPr sz="2400">
              <a:solidFill>
                <a:prstClr val="black"/>
              </a:solidFill>
              <a:latin typeface="Calibri"/>
            </a:endParaRPr>
          </a:p>
        </p:txBody>
      </p:sp>
      <p:sp>
        <p:nvSpPr>
          <p:cNvPr id="14" name="object 14"/>
          <p:cNvSpPr/>
          <p:nvPr/>
        </p:nvSpPr>
        <p:spPr>
          <a:xfrm>
            <a:off x="8863585" y="4399279"/>
            <a:ext cx="1337055" cy="178003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5" name="object 15"/>
          <p:cNvSpPr/>
          <p:nvPr/>
        </p:nvSpPr>
        <p:spPr>
          <a:xfrm>
            <a:off x="8857487" y="4393185"/>
            <a:ext cx="1349587" cy="1792393"/>
          </a:xfrm>
          <a:custGeom>
            <a:avLst/>
            <a:gdLst/>
            <a:ahLst/>
            <a:cxnLst/>
            <a:rect l="l" t="t" r="r" b="b"/>
            <a:pathLst>
              <a:path w="1012190" h="1344295">
                <a:moveTo>
                  <a:pt x="0" y="1344168"/>
                </a:moveTo>
                <a:lnTo>
                  <a:pt x="1011936" y="1344168"/>
                </a:lnTo>
                <a:lnTo>
                  <a:pt x="1011936" y="0"/>
                </a:lnTo>
                <a:lnTo>
                  <a:pt x="0" y="0"/>
                </a:lnTo>
                <a:lnTo>
                  <a:pt x="0" y="1344168"/>
                </a:lnTo>
                <a:close/>
              </a:path>
            </a:pathLst>
          </a:custGeom>
          <a:ln w="9144">
            <a:solidFill>
              <a:srgbClr val="FFFFFF"/>
            </a:solidFill>
          </a:ln>
        </p:spPr>
        <p:txBody>
          <a:bodyPr wrap="square" lIns="0" tIns="0" rIns="0" bIns="0" rtlCol="0"/>
          <a:lstStyle/>
          <a:p>
            <a:pPr defTabSz="1219170"/>
            <a:endParaRPr sz="2400">
              <a:solidFill>
                <a:prstClr val="black"/>
              </a:solidFill>
              <a:latin typeface="Calibri"/>
            </a:endParaRPr>
          </a:p>
        </p:txBody>
      </p:sp>
      <p:sp>
        <p:nvSpPr>
          <p:cNvPr id="16" name="object 16"/>
          <p:cNvSpPr/>
          <p:nvPr/>
        </p:nvSpPr>
        <p:spPr>
          <a:xfrm>
            <a:off x="6232145" y="4641087"/>
            <a:ext cx="2448559" cy="1836928"/>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7" name="object 17"/>
          <p:cNvSpPr/>
          <p:nvPr/>
        </p:nvSpPr>
        <p:spPr>
          <a:xfrm>
            <a:off x="6226047" y="4634992"/>
            <a:ext cx="2461260" cy="1849120"/>
          </a:xfrm>
          <a:custGeom>
            <a:avLst/>
            <a:gdLst/>
            <a:ahLst/>
            <a:cxnLst/>
            <a:rect l="l" t="t" r="r" b="b"/>
            <a:pathLst>
              <a:path w="1845945" h="1386839">
                <a:moveTo>
                  <a:pt x="0" y="1386839"/>
                </a:moveTo>
                <a:lnTo>
                  <a:pt x="1845564" y="1386839"/>
                </a:lnTo>
                <a:lnTo>
                  <a:pt x="1845564" y="0"/>
                </a:lnTo>
                <a:lnTo>
                  <a:pt x="0" y="0"/>
                </a:lnTo>
                <a:lnTo>
                  <a:pt x="0" y="1386839"/>
                </a:lnTo>
                <a:close/>
              </a:path>
            </a:pathLst>
          </a:custGeom>
          <a:ln w="9144">
            <a:solidFill>
              <a:srgbClr val="FFFFFF"/>
            </a:solidFill>
          </a:ln>
        </p:spPr>
        <p:txBody>
          <a:bodyPr wrap="square" lIns="0" tIns="0" rIns="0" bIns="0" rtlCol="0"/>
          <a:lstStyle/>
          <a:p>
            <a:pPr defTabSz="1219170"/>
            <a:endParaRPr sz="2400">
              <a:solidFill>
                <a:prstClr val="black"/>
              </a:solidFill>
              <a:latin typeface="Calibri"/>
            </a:endParaRPr>
          </a:p>
        </p:txBody>
      </p:sp>
      <p:sp>
        <p:nvSpPr>
          <p:cNvPr id="18" name="object 18"/>
          <p:cNvSpPr/>
          <p:nvPr/>
        </p:nvSpPr>
        <p:spPr>
          <a:xfrm>
            <a:off x="6754369" y="2682239"/>
            <a:ext cx="1337055" cy="1782063"/>
          </a:xfrm>
          <a:prstGeom prst="rect">
            <a:avLst/>
          </a:prstGeom>
          <a:blipFill>
            <a:blip r:embed="rId8"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9" name="object 19"/>
          <p:cNvSpPr/>
          <p:nvPr/>
        </p:nvSpPr>
        <p:spPr>
          <a:xfrm>
            <a:off x="6748271" y="2676143"/>
            <a:ext cx="1349587" cy="1794933"/>
          </a:xfrm>
          <a:custGeom>
            <a:avLst/>
            <a:gdLst/>
            <a:ahLst/>
            <a:cxnLst/>
            <a:rect l="l" t="t" r="r" b="b"/>
            <a:pathLst>
              <a:path w="1012189" h="1346200">
                <a:moveTo>
                  <a:pt x="0" y="1345691"/>
                </a:moveTo>
                <a:lnTo>
                  <a:pt x="1011936" y="1345691"/>
                </a:lnTo>
                <a:lnTo>
                  <a:pt x="1011936" y="0"/>
                </a:lnTo>
                <a:lnTo>
                  <a:pt x="0" y="0"/>
                </a:lnTo>
                <a:lnTo>
                  <a:pt x="0" y="1345691"/>
                </a:lnTo>
                <a:close/>
              </a:path>
            </a:pathLst>
          </a:custGeom>
          <a:ln w="9143">
            <a:solidFill>
              <a:srgbClr val="FFFFFF"/>
            </a:solidFill>
          </a:ln>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6754369" y="959103"/>
            <a:ext cx="1771903" cy="1328928"/>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6748271" y="953007"/>
            <a:ext cx="1784773" cy="1341120"/>
          </a:xfrm>
          <a:custGeom>
            <a:avLst/>
            <a:gdLst/>
            <a:ahLst/>
            <a:cxnLst/>
            <a:rect l="l" t="t" r="r" b="b"/>
            <a:pathLst>
              <a:path w="1338579" h="1005839">
                <a:moveTo>
                  <a:pt x="0" y="1005839"/>
                </a:moveTo>
                <a:lnTo>
                  <a:pt x="1338072" y="1005839"/>
                </a:lnTo>
                <a:lnTo>
                  <a:pt x="1338072" y="0"/>
                </a:lnTo>
                <a:lnTo>
                  <a:pt x="0" y="0"/>
                </a:lnTo>
                <a:lnTo>
                  <a:pt x="0" y="1005839"/>
                </a:lnTo>
                <a:close/>
              </a:path>
            </a:pathLst>
          </a:custGeom>
          <a:ln w="9144">
            <a:solidFill>
              <a:srgbClr val="FFFFFF"/>
            </a:solidFill>
          </a:ln>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28717915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2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829B1-62B2-4236-BFED-4F549201A433}"/>
              </a:ext>
            </a:extLst>
          </p:cNvPr>
          <p:cNvSpPr/>
          <p:nvPr/>
        </p:nvSpPr>
        <p:spPr>
          <a:xfrm>
            <a:off x="0" y="0"/>
            <a:ext cx="811987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D5FEC1-AA2A-4FF4-848C-8EB696AC030D}"/>
              </a:ext>
            </a:extLst>
          </p:cNvPr>
          <p:cNvSpPr/>
          <p:nvPr/>
        </p:nvSpPr>
        <p:spPr>
          <a:xfrm>
            <a:off x="8119870" y="0"/>
            <a:ext cx="40721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FDD4891-776F-4224-9034-71E3241AEA0E}"/>
              </a:ext>
            </a:extLst>
          </p:cNvPr>
          <p:cNvCxnSpPr/>
          <p:nvPr/>
        </p:nvCxnSpPr>
        <p:spPr>
          <a:xfrm>
            <a:off x="3564610" y="3936569"/>
            <a:ext cx="4091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A326257-095C-4F23-9478-4B9FBE5A6028}"/>
              </a:ext>
            </a:extLst>
          </p:cNvPr>
          <p:cNvSpPr txBox="1"/>
          <p:nvPr/>
        </p:nvSpPr>
        <p:spPr>
          <a:xfrm>
            <a:off x="8195641" y="1550706"/>
            <a:ext cx="3291286" cy="646331"/>
          </a:xfrm>
          <a:prstGeom prst="rect">
            <a:avLst/>
          </a:prstGeom>
          <a:noFill/>
        </p:spPr>
        <p:txBody>
          <a:bodyPr wrap="none" rtlCol="0">
            <a:spAutoFit/>
          </a:bodyPr>
          <a:lstStyle/>
          <a:p>
            <a:r>
              <a:rPr lang="en-US" sz="3600" dirty="0">
                <a:latin typeface="Palatino Linotype" panose="02040502050505030304" pitchFamily="18" charset="0"/>
              </a:rPr>
              <a:t>Lightning talks</a:t>
            </a:r>
          </a:p>
        </p:txBody>
      </p:sp>
      <p:pic>
        <p:nvPicPr>
          <p:cNvPr id="11" name="Picture 10" descr="A close up of a logo&#10;&#10;Description generated with very high confidence">
            <a:extLst>
              <a:ext uri="{FF2B5EF4-FFF2-40B4-BE49-F238E27FC236}">
                <a16:creationId xmlns:a16="http://schemas.microsoft.com/office/drawing/2014/main" id="{296A15C5-53DA-4A23-A1F1-A87C2B646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586" y="350151"/>
            <a:ext cx="2907224" cy="205181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EDB18F0-7F08-49AC-B4A0-A674CE7FEE37}"/>
              </a:ext>
            </a:extLst>
          </p:cNvPr>
          <p:cNvSpPr txBox="1"/>
          <p:nvPr/>
        </p:nvSpPr>
        <p:spPr>
          <a:xfrm>
            <a:off x="2208598" y="518922"/>
            <a:ext cx="2262158" cy="215444"/>
          </a:xfrm>
          <a:prstGeom prst="rect">
            <a:avLst/>
          </a:prstGeom>
          <a:noFill/>
        </p:spPr>
        <p:txBody>
          <a:bodyPr wrap="square" rtlCol="0">
            <a:spAutoFit/>
          </a:bodyPr>
          <a:lstStyle/>
          <a:p>
            <a:r>
              <a:rPr lang="en-US" sz="800" dirty="0">
                <a:solidFill>
                  <a:schemeClr val="bg1"/>
                </a:solidFill>
                <a:latin typeface="Edwardian Script ITC" panose="030303020407070D0804" pitchFamily="66" charset="0"/>
              </a:rPr>
              <a:t>Fig 1. “ Degradation”</a:t>
            </a:r>
          </a:p>
        </p:txBody>
      </p:sp>
      <p:sp>
        <p:nvSpPr>
          <p:cNvPr id="14" name="TextBox 13">
            <a:extLst>
              <a:ext uri="{FF2B5EF4-FFF2-40B4-BE49-F238E27FC236}">
                <a16:creationId xmlns:a16="http://schemas.microsoft.com/office/drawing/2014/main" id="{9290544A-A631-4777-ADBE-147180761185}"/>
              </a:ext>
            </a:extLst>
          </p:cNvPr>
          <p:cNvSpPr txBox="1"/>
          <p:nvPr/>
        </p:nvSpPr>
        <p:spPr>
          <a:xfrm>
            <a:off x="362357" y="2089315"/>
            <a:ext cx="851515" cy="215444"/>
          </a:xfrm>
          <a:prstGeom prst="rect">
            <a:avLst/>
          </a:prstGeom>
          <a:noFill/>
        </p:spPr>
        <p:txBody>
          <a:bodyPr wrap="none" rtlCol="0">
            <a:spAutoFit/>
          </a:bodyPr>
          <a:lstStyle/>
          <a:p>
            <a:r>
              <a:rPr lang="en-US" sz="800" dirty="0">
                <a:solidFill>
                  <a:schemeClr val="bg1"/>
                </a:solidFill>
                <a:latin typeface="Edwardian Script ITC" panose="030303020407070D0804" pitchFamily="66" charset="0"/>
              </a:rPr>
              <a:t>Fig 2. “ Obsolescence”</a:t>
            </a:r>
          </a:p>
        </p:txBody>
      </p:sp>
      <p:sp>
        <p:nvSpPr>
          <p:cNvPr id="16" name="Title 1">
            <a:extLst>
              <a:ext uri="{FF2B5EF4-FFF2-40B4-BE49-F238E27FC236}">
                <a16:creationId xmlns:a16="http://schemas.microsoft.com/office/drawing/2014/main" id="{256BE470-F619-4B03-8FF2-591B4CD8B70E}"/>
              </a:ext>
            </a:extLst>
          </p:cNvPr>
          <p:cNvSpPr>
            <a:spLocks noGrp="1"/>
          </p:cNvSpPr>
          <p:nvPr>
            <p:ph type="title"/>
          </p:nvPr>
        </p:nvSpPr>
        <p:spPr>
          <a:xfrm>
            <a:off x="2208598" y="965199"/>
            <a:ext cx="6766078" cy="4927601"/>
          </a:xfrm>
        </p:spPr>
        <p:txBody>
          <a:bodyPr vert="horz" lIns="91440" tIns="45720" rIns="91440" bIns="45720" rtlCol="0" anchor="ctr">
            <a:normAutofit/>
          </a:bodyPr>
          <a:lstStyle/>
          <a:p>
            <a:pPr algn="ctr"/>
            <a:r>
              <a:rPr lang="en-US" sz="6000" kern="1200" dirty="0">
                <a:solidFill>
                  <a:schemeClr val="bg1"/>
                </a:solidFill>
                <a:latin typeface="Palatino Linotype" panose="02040502050505030304" pitchFamily="18" charset="0"/>
              </a:rPr>
              <a:t>Agenda</a:t>
            </a:r>
          </a:p>
        </p:txBody>
      </p:sp>
      <p:sp>
        <p:nvSpPr>
          <p:cNvPr id="10" name="Rectangle 9">
            <a:extLst>
              <a:ext uri="{FF2B5EF4-FFF2-40B4-BE49-F238E27FC236}">
                <a16:creationId xmlns:a16="http://schemas.microsoft.com/office/drawing/2014/main" id="{60D94C22-AED1-42B7-A03D-6FEAA8423664}"/>
              </a:ext>
            </a:extLst>
          </p:cNvPr>
          <p:cNvSpPr/>
          <p:nvPr/>
        </p:nvSpPr>
        <p:spPr>
          <a:xfrm>
            <a:off x="8195641" y="1550706"/>
            <a:ext cx="3291286" cy="75405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4563908"/>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29595" y="6566745"/>
            <a:ext cx="93980" cy="159810"/>
          </a:xfrm>
          <a:prstGeom prst="rect">
            <a:avLst/>
          </a:prstGeom>
        </p:spPr>
        <p:txBody>
          <a:bodyPr vert="horz" wrap="square" lIns="0" tIns="16087" rIns="0" bIns="0" rtlCol="0">
            <a:spAutoFit/>
          </a:bodyPr>
          <a:lstStyle/>
          <a:p>
            <a:pPr marL="16933" defTabSz="1219170">
              <a:spcBef>
                <a:spcPts val="127"/>
              </a:spcBef>
            </a:pPr>
            <a:r>
              <a:rPr sz="933" spc="-7" dirty="0">
                <a:solidFill>
                  <a:srgbClr val="888888"/>
                </a:solidFill>
                <a:latin typeface="Calibri"/>
                <a:cs typeface="Calibri"/>
              </a:rPr>
              <a:t>3</a:t>
            </a:r>
            <a:endParaRPr sz="933">
              <a:solidFill>
                <a:prstClr val="black"/>
              </a:solidFill>
              <a:latin typeface="Calibri"/>
              <a:cs typeface="Calibri"/>
            </a:endParaRPr>
          </a:p>
        </p:txBody>
      </p:sp>
      <p:sp>
        <p:nvSpPr>
          <p:cNvPr id="4" name="object 4"/>
          <p:cNvSpPr/>
          <p:nvPr/>
        </p:nvSpPr>
        <p:spPr>
          <a:xfrm>
            <a:off x="8887968" y="0"/>
            <a:ext cx="1623568" cy="15300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p:nvPr/>
        </p:nvSpPr>
        <p:spPr>
          <a:xfrm>
            <a:off x="1862260" y="6566746"/>
            <a:ext cx="2839720" cy="159810"/>
          </a:xfrm>
          <a:prstGeom prst="rect">
            <a:avLst/>
          </a:prstGeom>
        </p:spPr>
        <p:txBody>
          <a:bodyPr vert="horz" wrap="square" lIns="0" tIns="16087" rIns="0" bIns="0" rtlCol="0">
            <a:spAutoFit/>
          </a:bodyPr>
          <a:lstStyle/>
          <a:p>
            <a:pPr marL="16933" defTabSz="1219170">
              <a:spcBef>
                <a:spcPts val="127"/>
              </a:spcBef>
            </a:pPr>
            <a:r>
              <a:rPr sz="933" spc="-13" dirty="0">
                <a:solidFill>
                  <a:srgbClr val="888888"/>
                </a:solidFill>
                <a:latin typeface="Calibri"/>
                <a:cs typeface="Calibri"/>
              </a:rPr>
              <a:t>©2017 </a:t>
            </a:r>
            <a:r>
              <a:rPr sz="933" spc="-7" dirty="0">
                <a:solidFill>
                  <a:srgbClr val="888888"/>
                </a:solidFill>
                <a:latin typeface="Calibri"/>
                <a:cs typeface="Calibri"/>
              </a:rPr>
              <a:t>Memnon </a:t>
            </a:r>
            <a:r>
              <a:rPr sz="933" spc="-13" dirty="0">
                <a:solidFill>
                  <a:srgbClr val="888888"/>
                </a:solidFill>
                <a:latin typeface="Calibri"/>
                <a:cs typeface="Calibri"/>
              </a:rPr>
              <a:t>Archiving </a:t>
            </a:r>
            <a:r>
              <a:rPr sz="933" spc="-7" dirty="0">
                <a:solidFill>
                  <a:srgbClr val="888888"/>
                </a:solidFill>
                <a:latin typeface="Calibri"/>
                <a:cs typeface="Calibri"/>
              </a:rPr>
              <a:t>Services SA. All </a:t>
            </a:r>
            <a:r>
              <a:rPr sz="933" spc="-13" dirty="0">
                <a:solidFill>
                  <a:srgbClr val="888888"/>
                </a:solidFill>
                <a:latin typeface="Calibri"/>
                <a:cs typeface="Calibri"/>
              </a:rPr>
              <a:t>rights </a:t>
            </a:r>
            <a:r>
              <a:rPr sz="933" spc="13" dirty="0">
                <a:solidFill>
                  <a:srgbClr val="888888"/>
                </a:solidFill>
                <a:latin typeface="Calibri"/>
                <a:cs typeface="Calibri"/>
              </a:rPr>
              <a:t> </a:t>
            </a:r>
            <a:r>
              <a:rPr sz="933" spc="-7" dirty="0">
                <a:solidFill>
                  <a:srgbClr val="888888"/>
                </a:solidFill>
                <a:latin typeface="Calibri"/>
                <a:cs typeface="Calibri"/>
              </a:rPr>
              <a:t>reserved.</a:t>
            </a:r>
            <a:endParaRPr sz="933">
              <a:solidFill>
                <a:prstClr val="black"/>
              </a:solidFill>
              <a:latin typeface="Calibri"/>
              <a:cs typeface="Calibri"/>
            </a:endParaRPr>
          </a:p>
        </p:txBody>
      </p:sp>
      <p:sp>
        <p:nvSpPr>
          <p:cNvPr id="6" name="object 6"/>
          <p:cNvSpPr/>
          <p:nvPr/>
        </p:nvSpPr>
        <p:spPr>
          <a:xfrm>
            <a:off x="1524000" y="1257807"/>
            <a:ext cx="9117584" cy="46288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p:nvPr/>
        </p:nvSpPr>
        <p:spPr>
          <a:xfrm>
            <a:off x="8300720" y="420624"/>
            <a:ext cx="2367280" cy="1674368"/>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5483363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6140" y="383708"/>
            <a:ext cx="4119033" cy="447986"/>
          </a:xfrm>
          <a:prstGeom prst="rect">
            <a:avLst/>
          </a:prstGeom>
        </p:spPr>
        <p:txBody>
          <a:bodyPr vert="horz" wrap="square" lIns="0" tIns="16933" rIns="0" bIns="0" rtlCol="0">
            <a:spAutoFit/>
          </a:bodyPr>
          <a:lstStyle/>
          <a:p>
            <a:pPr marL="16933">
              <a:spcBef>
                <a:spcPts val="133"/>
              </a:spcBef>
            </a:pPr>
            <a:r>
              <a:rPr sz="2800" dirty="0"/>
              <a:t>A </a:t>
            </a:r>
            <a:r>
              <a:rPr sz="2800" spc="-7" dirty="0"/>
              <a:t>WIDER </a:t>
            </a:r>
            <a:r>
              <a:rPr sz="2800" spc="-20" dirty="0"/>
              <a:t>GLOBAL</a:t>
            </a:r>
            <a:r>
              <a:rPr sz="2800" spc="-87" dirty="0"/>
              <a:t> </a:t>
            </a:r>
            <a:r>
              <a:rPr sz="2800" spc="-13" dirty="0"/>
              <a:t>NETWORK</a:t>
            </a:r>
            <a:endParaRPr sz="2800"/>
          </a:p>
        </p:txBody>
      </p:sp>
      <p:sp>
        <p:nvSpPr>
          <p:cNvPr id="3" name="object 3"/>
          <p:cNvSpPr/>
          <p:nvPr/>
        </p:nvSpPr>
        <p:spPr>
          <a:xfrm>
            <a:off x="1747519" y="2007615"/>
            <a:ext cx="8743695" cy="41493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txBox="1"/>
          <p:nvPr/>
        </p:nvSpPr>
        <p:spPr>
          <a:xfrm>
            <a:off x="9246615" y="3479393"/>
            <a:ext cx="699347" cy="182166"/>
          </a:xfrm>
          <a:prstGeom prst="rect">
            <a:avLst/>
          </a:prstGeom>
        </p:spPr>
        <p:txBody>
          <a:bodyPr vert="horz" wrap="square" lIns="0" tIns="17780" rIns="0" bIns="0" rtlCol="0">
            <a:spAutoFit/>
          </a:bodyPr>
          <a:lstStyle/>
          <a:p>
            <a:pPr marL="16933" defTabSz="1219170">
              <a:spcBef>
                <a:spcPts val="140"/>
              </a:spcBef>
            </a:pPr>
            <a:r>
              <a:rPr sz="1067" b="1" dirty="0">
                <a:solidFill>
                  <a:srgbClr val="FFFFFF"/>
                </a:solidFill>
                <a:latin typeface="Calibri"/>
                <a:cs typeface="Calibri"/>
              </a:rPr>
              <a:t>UAE ,</a:t>
            </a:r>
            <a:r>
              <a:rPr sz="1067" b="1" spc="-140" dirty="0">
                <a:solidFill>
                  <a:srgbClr val="FFFFFF"/>
                </a:solidFill>
                <a:latin typeface="Calibri"/>
                <a:cs typeface="Calibri"/>
              </a:rPr>
              <a:t> </a:t>
            </a:r>
            <a:r>
              <a:rPr sz="1067" b="1" dirty="0">
                <a:solidFill>
                  <a:srgbClr val="FFFFFF"/>
                </a:solidFill>
                <a:latin typeface="Calibri"/>
                <a:cs typeface="Calibri"/>
              </a:rPr>
              <a:t>Dubai</a:t>
            </a:r>
            <a:endParaRPr sz="1067">
              <a:solidFill>
                <a:prstClr val="black"/>
              </a:solidFill>
              <a:latin typeface="Calibri"/>
              <a:cs typeface="Calibri"/>
            </a:endParaRPr>
          </a:p>
        </p:txBody>
      </p:sp>
      <p:sp>
        <p:nvSpPr>
          <p:cNvPr id="5" name="object 5"/>
          <p:cNvSpPr txBox="1"/>
          <p:nvPr/>
        </p:nvSpPr>
        <p:spPr>
          <a:xfrm>
            <a:off x="4731004" y="4553035"/>
            <a:ext cx="1020233" cy="181310"/>
          </a:xfrm>
          <a:prstGeom prst="rect">
            <a:avLst/>
          </a:prstGeom>
        </p:spPr>
        <p:txBody>
          <a:bodyPr vert="horz" wrap="square" lIns="0" tIns="16933" rIns="0" bIns="0" rtlCol="0">
            <a:spAutoFit/>
          </a:bodyPr>
          <a:lstStyle/>
          <a:p>
            <a:pPr marL="16933" defTabSz="1219170">
              <a:spcBef>
                <a:spcPts val="133"/>
              </a:spcBef>
            </a:pPr>
            <a:r>
              <a:rPr sz="1067" b="1" spc="-7" dirty="0">
                <a:solidFill>
                  <a:srgbClr val="FFFFFF"/>
                </a:solidFill>
                <a:latin typeface="Calibri"/>
                <a:cs typeface="Calibri"/>
              </a:rPr>
              <a:t>Belgium,</a:t>
            </a:r>
            <a:r>
              <a:rPr sz="1067" b="1" spc="-120" dirty="0">
                <a:solidFill>
                  <a:srgbClr val="FFFFFF"/>
                </a:solidFill>
                <a:latin typeface="Calibri"/>
                <a:cs typeface="Calibri"/>
              </a:rPr>
              <a:t> </a:t>
            </a:r>
            <a:r>
              <a:rPr sz="1067" b="1" dirty="0">
                <a:solidFill>
                  <a:srgbClr val="FFFFFF"/>
                </a:solidFill>
                <a:latin typeface="Calibri"/>
                <a:cs typeface="Calibri"/>
              </a:rPr>
              <a:t>Brussels</a:t>
            </a:r>
            <a:endParaRPr sz="1067">
              <a:solidFill>
                <a:prstClr val="black"/>
              </a:solidFill>
              <a:latin typeface="Calibri"/>
              <a:cs typeface="Calibri"/>
            </a:endParaRPr>
          </a:p>
        </p:txBody>
      </p:sp>
      <p:sp>
        <p:nvSpPr>
          <p:cNvPr id="6" name="object 6"/>
          <p:cNvSpPr txBox="1"/>
          <p:nvPr/>
        </p:nvSpPr>
        <p:spPr>
          <a:xfrm>
            <a:off x="2306862" y="3553630"/>
            <a:ext cx="674793" cy="181310"/>
          </a:xfrm>
          <a:prstGeom prst="rect">
            <a:avLst/>
          </a:prstGeom>
        </p:spPr>
        <p:txBody>
          <a:bodyPr vert="horz" wrap="square" lIns="0" tIns="16933" rIns="0" bIns="0" rtlCol="0">
            <a:spAutoFit/>
          </a:bodyPr>
          <a:lstStyle/>
          <a:p>
            <a:pPr marL="16933" defTabSz="1219170">
              <a:spcBef>
                <a:spcPts val="133"/>
              </a:spcBef>
            </a:pPr>
            <a:r>
              <a:rPr sz="1067" b="1" dirty="0">
                <a:solidFill>
                  <a:srgbClr val="FFFFFF"/>
                </a:solidFill>
                <a:latin typeface="Calibri"/>
                <a:cs typeface="Calibri"/>
              </a:rPr>
              <a:t>US,</a:t>
            </a:r>
            <a:r>
              <a:rPr sz="1067" b="1" spc="-147" dirty="0">
                <a:solidFill>
                  <a:srgbClr val="FFFFFF"/>
                </a:solidFill>
                <a:latin typeface="Calibri"/>
                <a:cs typeface="Calibri"/>
              </a:rPr>
              <a:t> </a:t>
            </a:r>
            <a:r>
              <a:rPr sz="1067" b="1" dirty="0">
                <a:solidFill>
                  <a:srgbClr val="FFFFFF"/>
                </a:solidFill>
                <a:latin typeface="Calibri"/>
                <a:cs typeface="Calibri"/>
              </a:rPr>
              <a:t>Indiana</a:t>
            </a:r>
            <a:endParaRPr sz="1067">
              <a:solidFill>
                <a:prstClr val="black"/>
              </a:solidFill>
              <a:latin typeface="Calibri"/>
              <a:cs typeface="Calibri"/>
            </a:endParaRPr>
          </a:p>
        </p:txBody>
      </p:sp>
      <p:sp>
        <p:nvSpPr>
          <p:cNvPr id="7" name="object 7"/>
          <p:cNvSpPr txBox="1"/>
          <p:nvPr/>
        </p:nvSpPr>
        <p:spPr>
          <a:xfrm>
            <a:off x="4451772" y="5681201"/>
            <a:ext cx="1286933" cy="263320"/>
          </a:xfrm>
          <a:prstGeom prst="rect">
            <a:avLst/>
          </a:prstGeom>
        </p:spPr>
        <p:txBody>
          <a:bodyPr vert="horz" wrap="square" lIns="0" tIns="16933" rIns="0" bIns="0" rtlCol="0">
            <a:spAutoFit/>
          </a:bodyPr>
          <a:lstStyle/>
          <a:p>
            <a:pPr marL="98211" marR="6773" indent="-81278" defTabSz="1219170">
              <a:spcBef>
                <a:spcPts val="133"/>
              </a:spcBef>
              <a:buFont typeface="Arial"/>
              <a:buChar char="•"/>
              <a:tabLst>
                <a:tab pos="98211" algn="l"/>
              </a:tabLst>
            </a:pPr>
            <a:r>
              <a:rPr sz="800" spc="-7" dirty="0">
                <a:solidFill>
                  <a:prstClr val="black"/>
                </a:solidFill>
                <a:latin typeface="Calibri"/>
                <a:cs typeface="Calibri"/>
              </a:rPr>
              <a:t>Memnon Headquarters and  Main European Delivery</a:t>
            </a:r>
            <a:r>
              <a:rPr sz="800" spc="-33" dirty="0">
                <a:solidFill>
                  <a:prstClr val="black"/>
                </a:solidFill>
                <a:latin typeface="Calibri"/>
                <a:cs typeface="Calibri"/>
              </a:rPr>
              <a:t> </a:t>
            </a:r>
            <a:r>
              <a:rPr sz="800" spc="-7" dirty="0">
                <a:solidFill>
                  <a:prstClr val="black"/>
                </a:solidFill>
                <a:latin typeface="Calibri"/>
                <a:cs typeface="Calibri"/>
              </a:rPr>
              <a:t>Site</a:t>
            </a:r>
            <a:endParaRPr sz="800">
              <a:solidFill>
                <a:prstClr val="black"/>
              </a:solidFill>
              <a:latin typeface="Calibri"/>
              <a:cs typeface="Calibri"/>
            </a:endParaRPr>
          </a:p>
        </p:txBody>
      </p:sp>
      <p:sp>
        <p:nvSpPr>
          <p:cNvPr id="8" name="object 8"/>
          <p:cNvSpPr txBox="1"/>
          <p:nvPr/>
        </p:nvSpPr>
        <p:spPr>
          <a:xfrm>
            <a:off x="8841739" y="4608745"/>
            <a:ext cx="1388533" cy="386430"/>
          </a:xfrm>
          <a:prstGeom prst="rect">
            <a:avLst/>
          </a:prstGeom>
        </p:spPr>
        <p:txBody>
          <a:bodyPr vert="horz" wrap="square" lIns="0" tIns="16933" rIns="0" bIns="0" rtlCol="0">
            <a:spAutoFit/>
          </a:bodyPr>
          <a:lstStyle/>
          <a:p>
            <a:pPr marL="98211" marR="6773" indent="-81278" defTabSz="1219170">
              <a:spcBef>
                <a:spcPts val="133"/>
              </a:spcBef>
              <a:buFont typeface="Arial"/>
              <a:buChar char="•"/>
              <a:tabLst>
                <a:tab pos="98211" algn="l"/>
              </a:tabLst>
            </a:pPr>
            <a:r>
              <a:rPr sz="800" spc="-7" dirty="0">
                <a:solidFill>
                  <a:prstClr val="black"/>
                </a:solidFill>
                <a:latin typeface="Calibri"/>
                <a:cs typeface="Calibri"/>
              </a:rPr>
              <a:t>Memnon </a:t>
            </a:r>
            <a:r>
              <a:rPr sz="800" dirty="0">
                <a:solidFill>
                  <a:prstClr val="black"/>
                </a:solidFill>
                <a:latin typeface="Calibri"/>
                <a:cs typeface="Calibri"/>
              </a:rPr>
              <a:t>@ </a:t>
            </a:r>
            <a:r>
              <a:rPr sz="800" spc="-7" dirty="0">
                <a:solidFill>
                  <a:prstClr val="black"/>
                </a:solidFill>
                <a:latin typeface="Calibri"/>
                <a:cs typeface="Calibri"/>
              </a:rPr>
              <a:t>Sony Professional  Middle East in Dubai (currently  Audio, Limited Video</a:t>
            </a:r>
            <a:r>
              <a:rPr sz="800" spc="-53" dirty="0">
                <a:solidFill>
                  <a:prstClr val="black"/>
                </a:solidFill>
                <a:latin typeface="Calibri"/>
                <a:cs typeface="Calibri"/>
              </a:rPr>
              <a:t> </a:t>
            </a:r>
            <a:r>
              <a:rPr sz="800" spc="-7" dirty="0">
                <a:solidFill>
                  <a:prstClr val="black"/>
                </a:solidFill>
                <a:latin typeface="Calibri"/>
                <a:cs typeface="Calibri"/>
              </a:rPr>
              <a:t>capacity)</a:t>
            </a:r>
            <a:endParaRPr sz="800">
              <a:solidFill>
                <a:prstClr val="black"/>
              </a:solidFill>
              <a:latin typeface="Calibri"/>
              <a:cs typeface="Calibri"/>
            </a:endParaRPr>
          </a:p>
        </p:txBody>
      </p:sp>
      <p:sp>
        <p:nvSpPr>
          <p:cNvPr id="9" name="object 9"/>
          <p:cNvSpPr txBox="1"/>
          <p:nvPr/>
        </p:nvSpPr>
        <p:spPr>
          <a:xfrm>
            <a:off x="1902900" y="4675294"/>
            <a:ext cx="1307253" cy="386430"/>
          </a:xfrm>
          <a:prstGeom prst="rect">
            <a:avLst/>
          </a:prstGeom>
        </p:spPr>
        <p:txBody>
          <a:bodyPr vert="horz" wrap="square" lIns="0" tIns="16933" rIns="0" bIns="0" rtlCol="0">
            <a:spAutoFit/>
          </a:bodyPr>
          <a:lstStyle/>
          <a:p>
            <a:pPr marL="98211" marR="6773" indent="-81278" defTabSz="1219170">
              <a:spcBef>
                <a:spcPts val="133"/>
              </a:spcBef>
              <a:buFont typeface="Arial"/>
              <a:buChar char="•"/>
              <a:tabLst>
                <a:tab pos="98211" algn="l"/>
              </a:tabLst>
            </a:pPr>
            <a:r>
              <a:rPr sz="800" spc="-7" dirty="0">
                <a:solidFill>
                  <a:prstClr val="black"/>
                </a:solidFill>
                <a:latin typeface="Calibri"/>
                <a:cs typeface="Calibri"/>
              </a:rPr>
              <a:t>Memnon </a:t>
            </a:r>
            <a:r>
              <a:rPr sz="800" dirty="0">
                <a:solidFill>
                  <a:prstClr val="black"/>
                </a:solidFill>
                <a:latin typeface="Calibri"/>
                <a:cs typeface="Calibri"/>
              </a:rPr>
              <a:t>USA, </a:t>
            </a:r>
            <a:r>
              <a:rPr sz="800" spc="-7" dirty="0">
                <a:solidFill>
                  <a:prstClr val="black"/>
                </a:solidFill>
                <a:latin typeface="Calibri"/>
                <a:cs typeface="Calibri"/>
              </a:rPr>
              <a:t>Main</a:t>
            </a:r>
            <a:r>
              <a:rPr sz="800" spc="-67" dirty="0">
                <a:solidFill>
                  <a:prstClr val="black"/>
                </a:solidFill>
                <a:latin typeface="Calibri"/>
                <a:cs typeface="Calibri"/>
              </a:rPr>
              <a:t> </a:t>
            </a:r>
            <a:r>
              <a:rPr sz="800" spc="-7" dirty="0">
                <a:solidFill>
                  <a:prstClr val="black"/>
                </a:solidFill>
                <a:latin typeface="Calibri"/>
                <a:cs typeface="Calibri"/>
              </a:rPr>
              <a:t>Delivery  site for</a:t>
            </a:r>
            <a:r>
              <a:rPr sz="800" spc="-93" dirty="0">
                <a:solidFill>
                  <a:prstClr val="black"/>
                </a:solidFill>
                <a:latin typeface="Calibri"/>
                <a:cs typeface="Calibri"/>
              </a:rPr>
              <a:t> </a:t>
            </a:r>
            <a:r>
              <a:rPr sz="800" spc="-7" dirty="0">
                <a:solidFill>
                  <a:prstClr val="black"/>
                </a:solidFill>
                <a:latin typeface="Calibri"/>
                <a:cs typeface="Calibri"/>
              </a:rPr>
              <a:t>North</a:t>
            </a:r>
            <a:endParaRPr sz="800">
              <a:solidFill>
                <a:prstClr val="black"/>
              </a:solidFill>
              <a:latin typeface="Calibri"/>
              <a:cs typeface="Calibri"/>
            </a:endParaRPr>
          </a:p>
          <a:p>
            <a:pPr marL="97364" defTabSz="1219170"/>
            <a:r>
              <a:rPr sz="800" spc="-7" dirty="0">
                <a:solidFill>
                  <a:prstClr val="black"/>
                </a:solidFill>
                <a:latin typeface="Calibri"/>
                <a:cs typeface="Calibri"/>
              </a:rPr>
              <a:t>and Latin</a:t>
            </a:r>
            <a:r>
              <a:rPr sz="800" spc="-107" dirty="0">
                <a:solidFill>
                  <a:prstClr val="black"/>
                </a:solidFill>
                <a:latin typeface="Calibri"/>
                <a:cs typeface="Calibri"/>
              </a:rPr>
              <a:t> </a:t>
            </a:r>
            <a:r>
              <a:rPr sz="800" spc="-7" dirty="0">
                <a:solidFill>
                  <a:prstClr val="black"/>
                </a:solidFill>
                <a:latin typeface="Calibri"/>
                <a:cs typeface="Calibri"/>
              </a:rPr>
              <a:t>America</a:t>
            </a:r>
            <a:endParaRPr sz="800">
              <a:solidFill>
                <a:prstClr val="black"/>
              </a:solidFill>
              <a:latin typeface="Calibri"/>
              <a:cs typeface="Calibri"/>
            </a:endParaRPr>
          </a:p>
        </p:txBody>
      </p:sp>
      <p:sp>
        <p:nvSpPr>
          <p:cNvPr id="10" name="object 10"/>
          <p:cNvSpPr txBox="1"/>
          <p:nvPr/>
        </p:nvSpPr>
        <p:spPr>
          <a:xfrm>
            <a:off x="1991496" y="1087288"/>
            <a:ext cx="8330353" cy="305276"/>
          </a:xfrm>
          <a:prstGeom prst="rect">
            <a:avLst/>
          </a:prstGeom>
        </p:spPr>
        <p:txBody>
          <a:bodyPr vert="horz" wrap="square" lIns="0" tIns="17780" rIns="0" bIns="0" rtlCol="0">
            <a:spAutoFit/>
          </a:bodyPr>
          <a:lstStyle/>
          <a:p>
            <a:pPr marL="16933" defTabSz="1219170">
              <a:spcBef>
                <a:spcPts val="140"/>
              </a:spcBef>
            </a:pPr>
            <a:r>
              <a:rPr sz="1867" spc="-7" dirty="0">
                <a:solidFill>
                  <a:prstClr val="black"/>
                </a:solidFill>
                <a:latin typeface="Calibri"/>
                <a:cs typeface="Calibri"/>
              </a:rPr>
              <a:t>Sales </a:t>
            </a:r>
            <a:r>
              <a:rPr sz="1867" dirty="0">
                <a:solidFill>
                  <a:prstClr val="black"/>
                </a:solidFill>
                <a:latin typeface="Calibri"/>
                <a:cs typeface="Calibri"/>
              </a:rPr>
              <a:t>&amp; </a:t>
            </a:r>
            <a:r>
              <a:rPr sz="1867" spc="-13" dirty="0">
                <a:solidFill>
                  <a:prstClr val="black"/>
                </a:solidFill>
                <a:latin typeface="Calibri"/>
                <a:cs typeface="Calibri"/>
              </a:rPr>
              <a:t>Client </a:t>
            </a:r>
            <a:r>
              <a:rPr sz="1867" spc="-33" dirty="0">
                <a:solidFill>
                  <a:prstClr val="black"/>
                </a:solidFill>
                <a:latin typeface="Calibri"/>
                <a:cs typeface="Calibri"/>
              </a:rPr>
              <a:t>Teams </a:t>
            </a:r>
            <a:r>
              <a:rPr sz="1867" dirty="0">
                <a:solidFill>
                  <a:prstClr val="black"/>
                </a:solidFill>
                <a:latin typeface="Calibri"/>
                <a:cs typeface="Calibri"/>
              </a:rPr>
              <a:t>in Brussels, </a:t>
            </a:r>
            <a:r>
              <a:rPr sz="1867" spc="-7" dirty="0">
                <a:solidFill>
                  <a:prstClr val="black"/>
                </a:solidFill>
                <a:latin typeface="Calibri"/>
                <a:cs typeface="Calibri"/>
              </a:rPr>
              <a:t>Basingstoke, Bloomington, </a:t>
            </a:r>
            <a:r>
              <a:rPr sz="1867" dirty="0">
                <a:solidFill>
                  <a:prstClr val="black"/>
                </a:solidFill>
                <a:latin typeface="Calibri"/>
                <a:cs typeface="Calibri"/>
              </a:rPr>
              <a:t>Miami, </a:t>
            </a:r>
            <a:r>
              <a:rPr sz="1867" spc="-7" dirty="0">
                <a:solidFill>
                  <a:prstClr val="black"/>
                </a:solidFill>
                <a:latin typeface="Calibri"/>
                <a:cs typeface="Calibri"/>
              </a:rPr>
              <a:t>Dubai </a:t>
            </a:r>
            <a:r>
              <a:rPr sz="1867" dirty="0">
                <a:solidFill>
                  <a:prstClr val="black"/>
                </a:solidFill>
                <a:latin typeface="Calibri"/>
                <a:cs typeface="Calibri"/>
              </a:rPr>
              <a:t>&amp;</a:t>
            </a:r>
            <a:r>
              <a:rPr sz="1867" spc="100" dirty="0">
                <a:solidFill>
                  <a:prstClr val="black"/>
                </a:solidFill>
                <a:latin typeface="Calibri"/>
                <a:cs typeface="Calibri"/>
              </a:rPr>
              <a:t> </a:t>
            </a:r>
            <a:r>
              <a:rPr sz="1867" spc="-7" dirty="0">
                <a:solidFill>
                  <a:prstClr val="black"/>
                </a:solidFill>
                <a:latin typeface="Calibri"/>
                <a:cs typeface="Calibri"/>
              </a:rPr>
              <a:t>Singapore</a:t>
            </a:r>
            <a:endParaRPr sz="1867">
              <a:solidFill>
                <a:prstClr val="black"/>
              </a:solidFill>
              <a:latin typeface="Calibri"/>
              <a:cs typeface="Calibri"/>
            </a:endParaRPr>
          </a:p>
        </p:txBody>
      </p:sp>
      <p:sp>
        <p:nvSpPr>
          <p:cNvPr id="11" name="object 11"/>
          <p:cNvSpPr/>
          <p:nvPr/>
        </p:nvSpPr>
        <p:spPr>
          <a:xfrm>
            <a:off x="4372864" y="4811776"/>
            <a:ext cx="1751584" cy="818896"/>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8723376" y="3736847"/>
            <a:ext cx="1751584" cy="81686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p:nvPr/>
        </p:nvSpPr>
        <p:spPr>
          <a:xfrm>
            <a:off x="5961887" y="1591022"/>
            <a:ext cx="4003040" cy="1085121"/>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4" name="object 14"/>
          <p:cNvSpPr/>
          <p:nvPr/>
        </p:nvSpPr>
        <p:spPr>
          <a:xfrm>
            <a:off x="6024879" y="1623567"/>
            <a:ext cx="3883660" cy="965200"/>
          </a:xfrm>
          <a:custGeom>
            <a:avLst/>
            <a:gdLst/>
            <a:ahLst/>
            <a:cxnLst/>
            <a:rect l="l" t="t" r="r" b="b"/>
            <a:pathLst>
              <a:path w="2912745" h="723900">
                <a:moveTo>
                  <a:pt x="2791714" y="0"/>
                </a:moveTo>
                <a:lnTo>
                  <a:pt x="120650" y="0"/>
                </a:lnTo>
                <a:lnTo>
                  <a:pt x="73669" y="9475"/>
                </a:lnTo>
                <a:lnTo>
                  <a:pt x="35321" y="35321"/>
                </a:lnTo>
                <a:lnTo>
                  <a:pt x="9475" y="73669"/>
                </a:lnTo>
                <a:lnTo>
                  <a:pt x="0" y="120650"/>
                </a:lnTo>
                <a:lnTo>
                  <a:pt x="0" y="603250"/>
                </a:lnTo>
                <a:lnTo>
                  <a:pt x="9475" y="650230"/>
                </a:lnTo>
                <a:lnTo>
                  <a:pt x="35321" y="688578"/>
                </a:lnTo>
                <a:lnTo>
                  <a:pt x="73669" y="714424"/>
                </a:lnTo>
                <a:lnTo>
                  <a:pt x="120650" y="723900"/>
                </a:lnTo>
                <a:lnTo>
                  <a:pt x="2791714" y="723900"/>
                </a:lnTo>
                <a:lnTo>
                  <a:pt x="2838694" y="714424"/>
                </a:lnTo>
                <a:lnTo>
                  <a:pt x="2877042" y="688578"/>
                </a:lnTo>
                <a:lnTo>
                  <a:pt x="2902888" y="650230"/>
                </a:lnTo>
                <a:lnTo>
                  <a:pt x="2912364" y="603250"/>
                </a:lnTo>
                <a:lnTo>
                  <a:pt x="2912364" y="120650"/>
                </a:lnTo>
                <a:lnTo>
                  <a:pt x="2902888" y="73669"/>
                </a:lnTo>
                <a:lnTo>
                  <a:pt x="2877042" y="35321"/>
                </a:lnTo>
                <a:lnTo>
                  <a:pt x="2838694" y="9475"/>
                </a:lnTo>
                <a:lnTo>
                  <a:pt x="2791714" y="0"/>
                </a:lnTo>
                <a:close/>
              </a:path>
            </a:pathLst>
          </a:custGeom>
          <a:solidFill>
            <a:srgbClr val="F1F1F1"/>
          </a:solidFill>
        </p:spPr>
        <p:txBody>
          <a:bodyPr wrap="square" lIns="0" tIns="0" rIns="0" bIns="0" rtlCol="0"/>
          <a:lstStyle/>
          <a:p>
            <a:pPr defTabSz="1219170"/>
            <a:endParaRPr sz="2400">
              <a:solidFill>
                <a:prstClr val="black"/>
              </a:solidFill>
              <a:latin typeface="Calibri"/>
            </a:endParaRPr>
          </a:p>
        </p:txBody>
      </p:sp>
      <p:sp>
        <p:nvSpPr>
          <p:cNvPr id="15" name="object 15"/>
          <p:cNvSpPr/>
          <p:nvPr/>
        </p:nvSpPr>
        <p:spPr>
          <a:xfrm>
            <a:off x="6024879" y="1623567"/>
            <a:ext cx="3883660" cy="965200"/>
          </a:xfrm>
          <a:custGeom>
            <a:avLst/>
            <a:gdLst/>
            <a:ahLst/>
            <a:cxnLst/>
            <a:rect l="l" t="t" r="r" b="b"/>
            <a:pathLst>
              <a:path w="2912745" h="723900">
                <a:moveTo>
                  <a:pt x="0" y="120650"/>
                </a:moveTo>
                <a:lnTo>
                  <a:pt x="9475" y="73669"/>
                </a:lnTo>
                <a:lnTo>
                  <a:pt x="35321" y="35321"/>
                </a:lnTo>
                <a:lnTo>
                  <a:pt x="73669" y="9475"/>
                </a:lnTo>
                <a:lnTo>
                  <a:pt x="120650" y="0"/>
                </a:lnTo>
                <a:lnTo>
                  <a:pt x="2791714" y="0"/>
                </a:lnTo>
                <a:lnTo>
                  <a:pt x="2838694" y="9475"/>
                </a:lnTo>
                <a:lnTo>
                  <a:pt x="2877042" y="35321"/>
                </a:lnTo>
                <a:lnTo>
                  <a:pt x="2902888" y="73669"/>
                </a:lnTo>
                <a:lnTo>
                  <a:pt x="2912364" y="120650"/>
                </a:lnTo>
                <a:lnTo>
                  <a:pt x="2912364" y="603250"/>
                </a:lnTo>
                <a:lnTo>
                  <a:pt x="2902888" y="650230"/>
                </a:lnTo>
                <a:lnTo>
                  <a:pt x="2877042" y="688578"/>
                </a:lnTo>
                <a:lnTo>
                  <a:pt x="2838694" y="714424"/>
                </a:lnTo>
                <a:lnTo>
                  <a:pt x="2791714" y="723900"/>
                </a:lnTo>
                <a:lnTo>
                  <a:pt x="120650" y="723900"/>
                </a:lnTo>
                <a:lnTo>
                  <a:pt x="73669" y="714424"/>
                </a:lnTo>
                <a:lnTo>
                  <a:pt x="35321" y="688578"/>
                </a:lnTo>
                <a:lnTo>
                  <a:pt x="9475" y="650230"/>
                </a:lnTo>
                <a:lnTo>
                  <a:pt x="0" y="603250"/>
                </a:lnTo>
                <a:lnTo>
                  <a:pt x="0" y="120650"/>
                </a:lnTo>
                <a:close/>
              </a:path>
            </a:pathLst>
          </a:custGeom>
          <a:ln w="9144">
            <a:solidFill>
              <a:srgbClr val="D9D9D9"/>
            </a:solidFill>
          </a:ln>
        </p:spPr>
        <p:txBody>
          <a:bodyPr wrap="square" lIns="0" tIns="0" rIns="0" bIns="0" rtlCol="0"/>
          <a:lstStyle/>
          <a:p>
            <a:pPr defTabSz="1219170"/>
            <a:endParaRPr sz="2400">
              <a:solidFill>
                <a:prstClr val="black"/>
              </a:solidFill>
              <a:latin typeface="Calibri"/>
            </a:endParaRPr>
          </a:p>
        </p:txBody>
      </p:sp>
      <p:sp>
        <p:nvSpPr>
          <p:cNvPr id="16" name="object 16"/>
          <p:cNvSpPr txBox="1"/>
          <p:nvPr/>
        </p:nvSpPr>
        <p:spPr>
          <a:xfrm>
            <a:off x="6248907" y="1853693"/>
            <a:ext cx="3436620" cy="469487"/>
          </a:xfrm>
          <a:prstGeom prst="rect">
            <a:avLst/>
          </a:prstGeom>
        </p:spPr>
        <p:txBody>
          <a:bodyPr vert="horz" wrap="square" lIns="0" tIns="17780" rIns="0" bIns="0" rtlCol="0">
            <a:spAutoFit/>
          </a:bodyPr>
          <a:lstStyle/>
          <a:p>
            <a:pPr marL="98211" marR="6773" indent="-81278" defTabSz="1219170">
              <a:spcBef>
                <a:spcPts val="140"/>
              </a:spcBef>
            </a:pPr>
            <a:r>
              <a:rPr sz="1467" b="1" spc="-7" dirty="0">
                <a:solidFill>
                  <a:prstClr val="black"/>
                </a:solidFill>
                <a:latin typeface="Calibri"/>
                <a:cs typeface="Calibri"/>
              </a:rPr>
              <a:t>Plus On-Site Customer Projects</a:t>
            </a:r>
            <a:r>
              <a:rPr sz="1467" spc="-7" dirty="0">
                <a:solidFill>
                  <a:prstClr val="black"/>
                </a:solidFill>
                <a:latin typeface="Calibri"/>
                <a:cs typeface="Calibri"/>
              </a:rPr>
              <a:t>: </a:t>
            </a:r>
            <a:r>
              <a:rPr sz="1467" dirty="0">
                <a:solidFill>
                  <a:prstClr val="black"/>
                </a:solidFill>
                <a:latin typeface="Calibri"/>
                <a:cs typeface="Calibri"/>
              </a:rPr>
              <a:t>Qatar, </a:t>
            </a:r>
            <a:r>
              <a:rPr sz="1467" spc="-7" dirty="0">
                <a:solidFill>
                  <a:prstClr val="black"/>
                </a:solidFill>
                <a:latin typeface="Calibri"/>
                <a:cs typeface="Calibri"/>
              </a:rPr>
              <a:t>SABC  </a:t>
            </a:r>
            <a:r>
              <a:rPr sz="1467" dirty="0">
                <a:solidFill>
                  <a:prstClr val="black"/>
                </a:solidFill>
                <a:latin typeface="Calibri"/>
                <a:cs typeface="Calibri"/>
              </a:rPr>
              <a:t>in </a:t>
            </a:r>
            <a:r>
              <a:rPr sz="1467" spc="-7" dirty="0">
                <a:solidFill>
                  <a:prstClr val="black"/>
                </a:solidFill>
                <a:latin typeface="Calibri"/>
                <a:cs typeface="Calibri"/>
              </a:rPr>
              <a:t>South </a:t>
            </a:r>
            <a:r>
              <a:rPr sz="1467" dirty="0">
                <a:solidFill>
                  <a:prstClr val="black"/>
                </a:solidFill>
                <a:latin typeface="Calibri"/>
                <a:cs typeface="Calibri"/>
              </a:rPr>
              <a:t>Africa and new client </a:t>
            </a:r>
            <a:r>
              <a:rPr sz="1467" spc="-7" dirty="0">
                <a:solidFill>
                  <a:prstClr val="black"/>
                </a:solidFill>
                <a:latin typeface="Calibri"/>
                <a:cs typeface="Calibri"/>
              </a:rPr>
              <a:t>sites </a:t>
            </a:r>
            <a:r>
              <a:rPr sz="1467" dirty="0">
                <a:solidFill>
                  <a:prstClr val="black"/>
                </a:solidFill>
                <a:latin typeface="Calibri"/>
                <a:cs typeface="Calibri"/>
              </a:rPr>
              <a:t>in</a:t>
            </a:r>
            <a:r>
              <a:rPr sz="1467" spc="-200" dirty="0">
                <a:solidFill>
                  <a:prstClr val="black"/>
                </a:solidFill>
                <a:latin typeface="Calibri"/>
                <a:cs typeface="Calibri"/>
              </a:rPr>
              <a:t> </a:t>
            </a:r>
            <a:r>
              <a:rPr sz="1467" dirty="0">
                <a:solidFill>
                  <a:prstClr val="black"/>
                </a:solidFill>
                <a:latin typeface="Calibri"/>
                <a:cs typeface="Calibri"/>
              </a:rPr>
              <a:t>2017</a:t>
            </a:r>
            <a:endParaRPr sz="1467">
              <a:solidFill>
                <a:prstClr val="black"/>
              </a:solidFill>
              <a:latin typeface="Calibri"/>
              <a:cs typeface="Calibri"/>
            </a:endParaRPr>
          </a:p>
        </p:txBody>
      </p:sp>
      <p:sp>
        <p:nvSpPr>
          <p:cNvPr id="17" name="object 17"/>
          <p:cNvSpPr/>
          <p:nvPr/>
        </p:nvSpPr>
        <p:spPr>
          <a:xfrm>
            <a:off x="6998208" y="3472689"/>
            <a:ext cx="95673" cy="95673"/>
          </a:xfrm>
          <a:custGeom>
            <a:avLst/>
            <a:gdLst/>
            <a:ahLst/>
            <a:cxnLst/>
            <a:rect l="l" t="t" r="r" b="b"/>
            <a:pathLst>
              <a:path w="71754" h="71755">
                <a:moveTo>
                  <a:pt x="35814" y="0"/>
                </a:moveTo>
                <a:lnTo>
                  <a:pt x="21859" y="2809"/>
                </a:lnTo>
                <a:lnTo>
                  <a:pt x="10477" y="10477"/>
                </a:lnTo>
                <a:lnTo>
                  <a:pt x="2809" y="21859"/>
                </a:lnTo>
                <a:lnTo>
                  <a:pt x="0" y="35813"/>
                </a:lnTo>
                <a:lnTo>
                  <a:pt x="2809" y="49768"/>
                </a:lnTo>
                <a:lnTo>
                  <a:pt x="10477" y="61150"/>
                </a:lnTo>
                <a:lnTo>
                  <a:pt x="21859" y="68818"/>
                </a:lnTo>
                <a:lnTo>
                  <a:pt x="35814" y="71627"/>
                </a:lnTo>
                <a:lnTo>
                  <a:pt x="49768" y="68818"/>
                </a:lnTo>
                <a:lnTo>
                  <a:pt x="61150" y="61150"/>
                </a:lnTo>
                <a:lnTo>
                  <a:pt x="68818" y="49768"/>
                </a:lnTo>
                <a:lnTo>
                  <a:pt x="71628" y="35813"/>
                </a:lnTo>
                <a:lnTo>
                  <a:pt x="68818" y="21859"/>
                </a:lnTo>
                <a:lnTo>
                  <a:pt x="61150" y="10477"/>
                </a:lnTo>
                <a:lnTo>
                  <a:pt x="49768" y="2809"/>
                </a:lnTo>
                <a:lnTo>
                  <a:pt x="35814" y="0"/>
                </a:lnTo>
                <a:close/>
              </a:path>
            </a:pathLst>
          </a:custGeom>
          <a:solidFill>
            <a:srgbClr val="E36C09"/>
          </a:solidFill>
        </p:spPr>
        <p:txBody>
          <a:bodyPr wrap="square" lIns="0" tIns="0" rIns="0" bIns="0" rtlCol="0"/>
          <a:lstStyle/>
          <a:p>
            <a:pPr defTabSz="1219170"/>
            <a:endParaRPr sz="2400">
              <a:solidFill>
                <a:prstClr val="black"/>
              </a:solidFill>
              <a:latin typeface="Calibri"/>
            </a:endParaRPr>
          </a:p>
        </p:txBody>
      </p:sp>
      <p:sp>
        <p:nvSpPr>
          <p:cNvPr id="18" name="object 18"/>
          <p:cNvSpPr/>
          <p:nvPr/>
        </p:nvSpPr>
        <p:spPr>
          <a:xfrm>
            <a:off x="2105152" y="1645920"/>
            <a:ext cx="95673" cy="95673"/>
          </a:xfrm>
          <a:custGeom>
            <a:avLst/>
            <a:gdLst/>
            <a:ahLst/>
            <a:cxnLst/>
            <a:rect l="l" t="t" r="r" b="b"/>
            <a:pathLst>
              <a:path w="71754" h="71755">
                <a:moveTo>
                  <a:pt x="35814" y="0"/>
                </a:moveTo>
                <a:lnTo>
                  <a:pt x="21875" y="2809"/>
                </a:lnTo>
                <a:lnTo>
                  <a:pt x="10491" y="10477"/>
                </a:lnTo>
                <a:lnTo>
                  <a:pt x="2815" y="21859"/>
                </a:lnTo>
                <a:lnTo>
                  <a:pt x="0" y="35813"/>
                </a:lnTo>
                <a:lnTo>
                  <a:pt x="2815" y="49768"/>
                </a:lnTo>
                <a:lnTo>
                  <a:pt x="10491" y="61150"/>
                </a:lnTo>
                <a:lnTo>
                  <a:pt x="21875" y="68818"/>
                </a:lnTo>
                <a:lnTo>
                  <a:pt x="35814" y="71627"/>
                </a:lnTo>
                <a:lnTo>
                  <a:pt x="49752" y="68818"/>
                </a:lnTo>
                <a:lnTo>
                  <a:pt x="61136" y="61150"/>
                </a:lnTo>
                <a:lnTo>
                  <a:pt x="68812" y="49768"/>
                </a:lnTo>
                <a:lnTo>
                  <a:pt x="71628" y="35813"/>
                </a:lnTo>
                <a:lnTo>
                  <a:pt x="68812" y="21859"/>
                </a:lnTo>
                <a:lnTo>
                  <a:pt x="61136" y="10477"/>
                </a:lnTo>
                <a:lnTo>
                  <a:pt x="49752" y="2809"/>
                </a:lnTo>
                <a:lnTo>
                  <a:pt x="35814" y="0"/>
                </a:lnTo>
                <a:close/>
              </a:path>
            </a:pathLst>
          </a:custGeom>
          <a:solidFill>
            <a:srgbClr val="548ED4"/>
          </a:solidFill>
        </p:spPr>
        <p:txBody>
          <a:bodyPr wrap="square" lIns="0" tIns="0" rIns="0" bIns="0" rtlCol="0"/>
          <a:lstStyle/>
          <a:p>
            <a:pPr defTabSz="1219170"/>
            <a:endParaRPr sz="2400">
              <a:solidFill>
                <a:prstClr val="black"/>
              </a:solidFill>
              <a:latin typeface="Calibri"/>
            </a:endParaRPr>
          </a:p>
        </p:txBody>
      </p:sp>
      <p:sp>
        <p:nvSpPr>
          <p:cNvPr id="19" name="object 19"/>
          <p:cNvSpPr/>
          <p:nvPr/>
        </p:nvSpPr>
        <p:spPr>
          <a:xfrm>
            <a:off x="5728208" y="2787904"/>
            <a:ext cx="95673" cy="95673"/>
          </a:xfrm>
          <a:custGeom>
            <a:avLst/>
            <a:gdLst/>
            <a:ahLst/>
            <a:cxnLst/>
            <a:rect l="l" t="t" r="r" b="b"/>
            <a:pathLst>
              <a:path w="71755" h="71755">
                <a:moveTo>
                  <a:pt x="35813" y="0"/>
                </a:moveTo>
                <a:lnTo>
                  <a:pt x="21859" y="2809"/>
                </a:lnTo>
                <a:lnTo>
                  <a:pt x="10477" y="10477"/>
                </a:lnTo>
                <a:lnTo>
                  <a:pt x="2809" y="21859"/>
                </a:lnTo>
                <a:lnTo>
                  <a:pt x="0" y="35814"/>
                </a:lnTo>
                <a:lnTo>
                  <a:pt x="2809" y="49768"/>
                </a:lnTo>
                <a:lnTo>
                  <a:pt x="10477" y="61150"/>
                </a:lnTo>
                <a:lnTo>
                  <a:pt x="21859" y="68818"/>
                </a:lnTo>
                <a:lnTo>
                  <a:pt x="35813" y="71628"/>
                </a:lnTo>
                <a:lnTo>
                  <a:pt x="49768" y="68818"/>
                </a:lnTo>
                <a:lnTo>
                  <a:pt x="61150" y="61150"/>
                </a:lnTo>
                <a:lnTo>
                  <a:pt x="68818" y="49768"/>
                </a:lnTo>
                <a:lnTo>
                  <a:pt x="71627" y="35814"/>
                </a:lnTo>
                <a:lnTo>
                  <a:pt x="68818" y="21859"/>
                </a:lnTo>
                <a:lnTo>
                  <a:pt x="61150" y="10477"/>
                </a:lnTo>
                <a:lnTo>
                  <a:pt x="49768" y="2809"/>
                </a:lnTo>
                <a:lnTo>
                  <a:pt x="35813" y="0"/>
                </a:lnTo>
                <a:close/>
              </a:path>
            </a:pathLst>
          </a:custGeom>
          <a:solidFill>
            <a:srgbClr val="548ED4"/>
          </a:solidFill>
        </p:spPr>
        <p:txBody>
          <a:bodyPr wrap="square" lIns="0" tIns="0" rIns="0" bIns="0" rtlCol="0"/>
          <a:lstStyle/>
          <a:p>
            <a:pPr defTabSz="1219170"/>
            <a:endParaRPr sz="2400">
              <a:solidFill>
                <a:prstClr val="black"/>
              </a:solidFill>
              <a:latin typeface="Calibri"/>
            </a:endParaRPr>
          </a:p>
        </p:txBody>
      </p:sp>
      <p:sp>
        <p:nvSpPr>
          <p:cNvPr id="20" name="object 20"/>
          <p:cNvSpPr/>
          <p:nvPr/>
        </p:nvSpPr>
        <p:spPr>
          <a:xfrm>
            <a:off x="6935216" y="3562097"/>
            <a:ext cx="95673" cy="95673"/>
          </a:xfrm>
          <a:custGeom>
            <a:avLst/>
            <a:gdLst/>
            <a:ahLst/>
            <a:cxnLst/>
            <a:rect l="l" t="t" r="r" b="b"/>
            <a:pathLst>
              <a:path w="71754" h="71755">
                <a:moveTo>
                  <a:pt x="35813" y="0"/>
                </a:moveTo>
                <a:lnTo>
                  <a:pt x="21859" y="2809"/>
                </a:lnTo>
                <a:lnTo>
                  <a:pt x="10477" y="10477"/>
                </a:lnTo>
                <a:lnTo>
                  <a:pt x="2809" y="21859"/>
                </a:lnTo>
                <a:lnTo>
                  <a:pt x="0" y="35813"/>
                </a:lnTo>
                <a:lnTo>
                  <a:pt x="2809" y="49768"/>
                </a:lnTo>
                <a:lnTo>
                  <a:pt x="10477" y="61150"/>
                </a:lnTo>
                <a:lnTo>
                  <a:pt x="21859" y="68818"/>
                </a:lnTo>
                <a:lnTo>
                  <a:pt x="35813" y="71627"/>
                </a:lnTo>
                <a:lnTo>
                  <a:pt x="49768" y="68818"/>
                </a:lnTo>
                <a:lnTo>
                  <a:pt x="61150" y="61150"/>
                </a:lnTo>
                <a:lnTo>
                  <a:pt x="68818" y="49768"/>
                </a:lnTo>
                <a:lnTo>
                  <a:pt x="71627" y="35813"/>
                </a:lnTo>
                <a:lnTo>
                  <a:pt x="68818" y="21859"/>
                </a:lnTo>
                <a:lnTo>
                  <a:pt x="61150" y="10477"/>
                </a:lnTo>
                <a:lnTo>
                  <a:pt x="49768" y="2809"/>
                </a:lnTo>
                <a:lnTo>
                  <a:pt x="35813" y="0"/>
                </a:lnTo>
                <a:close/>
              </a:path>
            </a:pathLst>
          </a:custGeom>
          <a:solidFill>
            <a:srgbClr val="548ED4"/>
          </a:solid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6390639" y="5275072"/>
            <a:ext cx="98213" cy="95673"/>
          </a:xfrm>
          <a:custGeom>
            <a:avLst/>
            <a:gdLst/>
            <a:ahLst/>
            <a:cxnLst/>
            <a:rect l="l" t="t" r="r" b="b"/>
            <a:pathLst>
              <a:path w="73660" h="71754">
                <a:moveTo>
                  <a:pt x="36575" y="0"/>
                </a:moveTo>
                <a:lnTo>
                  <a:pt x="22342" y="2815"/>
                </a:lnTo>
                <a:lnTo>
                  <a:pt x="10715" y="10491"/>
                </a:lnTo>
                <a:lnTo>
                  <a:pt x="2875" y="21875"/>
                </a:lnTo>
                <a:lnTo>
                  <a:pt x="0" y="35814"/>
                </a:lnTo>
                <a:lnTo>
                  <a:pt x="2875" y="49752"/>
                </a:lnTo>
                <a:lnTo>
                  <a:pt x="10715" y="61136"/>
                </a:lnTo>
                <a:lnTo>
                  <a:pt x="22342" y="68812"/>
                </a:lnTo>
                <a:lnTo>
                  <a:pt x="36575" y="71628"/>
                </a:lnTo>
                <a:lnTo>
                  <a:pt x="50809" y="68812"/>
                </a:lnTo>
                <a:lnTo>
                  <a:pt x="62436" y="61136"/>
                </a:lnTo>
                <a:lnTo>
                  <a:pt x="70276" y="49752"/>
                </a:lnTo>
                <a:lnTo>
                  <a:pt x="73152" y="35814"/>
                </a:lnTo>
                <a:lnTo>
                  <a:pt x="70276" y="21875"/>
                </a:lnTo>
                <a:lnTo>
                  <a:pt x="62436" y="10491"/>
                </a:lnTo>
                <a:lnTo>
                  <a:pt x="50809" y="2815"/>
                </a:lnTo>
                <a:lnTo>
                  <a:pt x="36575" y="0"/>
                </a:lnTo>
                <a:close/>
              </a:path>
            </a:pathLst>
          </a:custGeom>
          <a:solidFill>
            <a:srgbClr val="E36C09"/>
          </a:solidFill>
        </p:spPr>
        <p:txBody>
          <a:bodyPr wrap="square" lIns="0" tIns="0" rIns="0" bIns="0" rtlCol="0"/>
          <a:lstStyle/>
          <a:p>
            <a:pPr defTabSz="1219170"/>
            <a:endParaRPr sz="2400">
              <a:solidFill>
                <a:prstClr val="black"/>
              </a:solidFill>
              <a:latin typeface="Calibri"/>
            </a:endParaRPr>
          </a:p>
        </p:txBody>
      </p:sp>
      <p:sp>
        <p:nvSpPr>
          <p:cNvPr id="22" name="object 22"/>
          <p:cNvSpPr/>
          <p:nvPr/>
        </p:nvSpPr>
        <p:spPr>
          <a:xfrm>
            <a:off x="2105152" y="1912111"/>
            <a:ext cx="95673" cy="98213"/>
          </a:xfrm>
          <a:custGeom>
            <a:avLst/>
            <a:gdLst/>
            <a:ahLst/>
            <a:cxnLst/>
            <a:rect l="l" t="t" r="r" b="b"/>
            <a:pathLst>
              <a:path w="71754" h="73659">
                <a:moveTo>
                  <a:pt x="35814" y="0"/>
                </a:moveTo>
                <a:lnTo>
                  <a:pt x="21875" y="2875"/>
                </a:lnTo>
                <a:lnTo>
                  <a:pt x="10491" y="10715"/>
                </a:lnTo>
                <a:lnTo>
                  <a:pt x="2815" y="22342"/>
                </a:lnTo>
                <a:lnTo>
                  <a:pt x="0" y="36575"/>
                </a:lnTo>
                <a:lnTo>
                  <a:pt x="2815" y="50809"/>
                </a:lnTo>
                <a:lnTo>
                  <a:pt x="10491" y="62436"/>
                </a:lnTo>
                <a:lnTo>
                  <a:pt x="21875" y="70276"/>
                </a:lnTo>
                <a:lnTo>
                  <a:pt x="35814" y="73151"/>
                </a:lnTo>
                <a:lnTo>
                  <a:pt x="49752" y="70276"/>
                </a:lnTo>
                <a:lnTo>
                  <a:pt x="61136" y="62436"/>
                </a:lnTo>
                <a:lnTo>
                  <a:pt x="68812" y="50809"/>
                </a:lnTo>
                <a:lnTo>
                  <a:pt x="71628" y="36575"/>
                </a:lnTo>
                <a:lnTo>
                  <a:pt x="68812" y="22342"/>
                </a:lnTo>
                <a:lnTo>
                  <a:pt x="61136" y="10715"/>
                </a:lnTo>
                <a:lnTo>
                  <a:pt x="49752" y="2875"/>
                </a:lnTo>
                <a:lnTo>
                  <a:pt x="35814" y="0"/>
                </a:lnTo>
                <a:close/>
              </a:path>
            </a:pathLst>
          </a:custGeom>
          <a:solidFill>
            <a:srgbClr val="77923B"/>
          </a:solidFill>
        </p:spPr>
        <p:txBody>
          <a:bodyPr wrap="square" lIns="0" tIns="0" rIns="0" bIns="0" rtlCol="0"/>
          <a:lstStyle/>
          <a:p>
            <a:pPr defTabSz="1219170"/>
            <a:endParaRPr sz="2400">
              <a:solidFill>
                <a:prstClr val="black"/>
              </a:solidFill>
              <a:latin typeface="Calibri"/>
            </a:endParaRPr>
          </a:p>
        </p:txBody>
      </p:sp>
      <p:sp>
        <p:nvSpPr>
          <p:cNvPr id="23" name="object 23"/>
          <p:cNvSpPr/>
          <p:nvPr/>
        </p:nvSpPr>
        <p:spPr>
          <a:xfrm>
            <a:off x="2105152" y="2180336"/>
            <a:ext cx="95673" cy="95673"/>
          </a:xfrm>
          <a:custGeom>
            <a:avLst/>
            <a:gdLst/>
            <a:ahLst/>
            <a:cxnLst/>
            <a:rect l="l" t="t" r="r" b="b"/>
            <a:pathLst>
              <a:path w="71754" h="71755">
                <a:moveTo>
                  <a:pt x="35814" y="0"/>
                </a:moveTo>
                <a:lnTo>
                  <a:pt x="21875" y="2809"/>
                </a:lnTo>
                <a:lnTo>
                  <a:pt x="10491" y="10477"/>
                </a:lnTo>
                <a:lnTo>
                  <a:pt x="2815" y="21859"/>
                </a:lnTo>
                <a:lnTo>
                  <a:pt x="0" y="35813"/>
                </a:lnTo>
                <a:lnTo>
                  <a:pt x="2815" y="49768"/>
                </a:lnTo>
                <a:lnTo>
                  <a:pt x="10491" y="61150"/>
                </a:lnTo>
                <a:lnTo>
                  <a:pt x="21875" y="68818"/>
                </a:lnTo>
                <a:lnTo>
                  <a:pt x="35814" y="71627"/>
                </a:lnTo>
                <a:lnTo>
                  <a:pt x="49752" y="68818"/>
                </a:lnTo>
                <a:lnTo>
                  <a:pt x="61136" y="61150"/>
                </a:lnTo>
                <a:lnTo>
                  <a:pt x="68812" y="49768"/>
                </a:lnTo>
                <a:lnTo>
                  <a:pt x="71628" y="35813"/>
                </a:lnTo>
                <a:lnTo>
                  <a:pt x="68812" y="21859"/>
                </a:lnTo>
                <a:lnTo>
                  <a:pt x="61136" y="10477"/>
                </a:lnTo>
                <a:lnTo>
                  <a:pt x="49752" y="2809"/>
                </a:lnTo>
                <a:lnTo>
                  <a:pt x="35814" y="0"/>
                </a:lnTo>
                <a:close/>
              </a:path>
            </a:pathLst>
          </a:custGeom>
          <a:solidFill>
            <a:srgbClr val="E36C09"/>
          </a:solidFill>
        </p:spPr>
        <p:txBody>
          <a:bodyPr wrap="square" lIns="0" tIns="0" rIns="0" bIns="0" rtlCol="0"/>
          <a:lstStyle/>
          <a:p>
            <a:pPr defTabSz="1219170"/>
            <a:endParaRPr sz="2400">
              <a:solidFill>
                <a:prstClr val="black"/>
              </a:solidFill>
              <a:latin typeface="Calibri"/>
            </a:endParaRPr>
          </a:p>
        </p:txBody>
      </p:sp>
      <p:sp>
        <p:nvSpPr>
          <p:cNvPr id="24" name="object 24"/>
          <p:cNvSpPr/>
          <p:nvPr/>
        </p:nvSpPr>
        <p:spPr>
          <a:xfrm>
            <a:off x="1769872" y="3836415"/>
            <a:ext cx="1743456" cy="800608"/>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5" name="object 25"/>
          <p:cNvSpPr/>
          <p:nvPr/>
        </p:nvSpPr>
        <p:spPr>
          <a:xfrm>
            <a:off x="2107184" y="2460753"/>
            <a:ext cx="95673" cy="95673"/>
          </a:xfrm>
          <a:custGeom>
            <a:avLst/>
            <a:gdLst/>
            <a:ahLst/>
            <a:cxnLst/>
            <a:rect l="l" t="t" r="r" b="b"/>
            <a:pathLst>
              <a:path w="71754" h="71755">
                <a:moveTo>
                  <a:pt x="35814" y="0"/>
                </a:moveTo>
                <a:lnTo>
                  <a:pt x="21875" y="2809"/>
                </a:lnTo>
                <a:lnTo>
                  <a:pt x="10491" y="10477"/>
                </a:lnTo>
                <a:lnTo>
                  <a:pt x="2815" y="21859"/>
                </a:lnTo>
                <a:lnTo>
                  <a:pt x="0" y="35813"/>
                </a:lnTo>
                <a:lnTo>
                  <a:pt x="2815" y="49768"/>
                </a:lnTo>
                <a:lnTo>
                  <a:pt x="10491" y="61150"/>
                </a:lnTo>
                <a:lnTo>
                  <a:pt x="21875" y="68818"/>
                </a:lnTo>
                <a:lnTo>
                  <a:pt x="35814" y="71628"/>
                </a:lnTo>
                <a:lnTo>
                  <a:pt x="49752" y="68818"/>
                </a:lnTo>
                <a:lnTo>
                  <a:pt x="61136" y="61150"/>
                </a:lnTo>
                <a:lnTo>
                  <a:pt x="68812" y="49768"/>
                </a:lnTo>
                <a:lnTo>
                  <a:pt x="71628" y="35813"/>
                </a:lnTo>
                <a:lnTo>
                  <a:pt x="68812" y="21859"/>
                </a:lnTo>
                <a:lnTo>
                  <a:pt x="61136" y="10477"/>
                </a:lnTo>
                <a:lnTo>
                  <a:pt x="49752" y="2809"/>
                </a:lnTo>
                <a:lnTo>
                  <a:pt x="35814" y="0"/>
                </a:lnTo>
                <a:close/>
              </a:path>
            </a:pathLst>
          </a:custGeom>
          <a:solidFill>
            <a:srgbClr val="C6243A"/>
          </a:solidFill>
        </p:spPr>
        <p:txBody>
          <a:bodyPr wrap="square" lIns="0" tIns="0" rIns="0" bIns="0" rtlCol="0"/>
          <a:lstStyle/>
          <a:p>
            <a:pPr defTabSz="1219170"/>
            <a:endParaRPr sz="2400">
              <a:solidFill>
                <a:prstClr val="black"/>
              </a:solidFill>
              <a:latin typeface="Calibri"/>
            </a:endParaRPr>
          </a:p>
        </p:txBody>
      </p:sp>
      <p:sp>
        <p:nvSpPr>
          <p:cNvPr id="26" name="object 26"/>
          <p:cNvSpPr txBox="1"/>
          <p:nvPr/>
        </p:nvSpPr>
        <p:spPr>
          <a:xfrm>
            <a:off x="2290199" y="1513637"/>
            <a:ext cx="2413000" cy="1119751"/>
          </a:xfrm>
          <a:prstGeom prst="rect">
            <a:avLst/>
          </a:prstGeom>
        </p:spPr>
        <p:txBody>
          <a:bodyPr vert="horz" wrap="square" lIns="0" tIns="16087" rIns="0" bIns="0" rtlCol="0">
            <a:spAutoFit/>
          </a:bodyPr>
          <a:lstStyle/>
          <a:p>
            <a:pPr marL="16933" marR="6773" indent="847" defTabSz="1219170">
              <a:lnSpc>
                <a:spcPct val="116399"/>
              </a:lnSpc>
              <a:spcBef>
                <a:spcPts val="127"/>
              </a:spcBef>
            </a:pPr>
            <a:r>
              <a:rPr sz="1467" dirty="0">
                <a:solidFill>
                  <a:prstClr val="black"/>
                </a:solidFill>
                <a:latin typeface="Calibri"/>
                <a:cs typeface="Calibri"/>
              </a:rPr>
              <a:t>Dedicated </a:t>
            </a:r>
            <a:r>
              <a:rPr sz="1467" spc="-7" dirty="0">
                <a:solidFill>
                  <a:prstClr val="black"/>
                </a:solidFill>
                <a:latin typeface="Calibri"/>
                <a:cs typeface="Calibri"/>
              </a:rPr>
              <a:t>Sales </a:t>
            </a:r>
            <a:r>
              <a:rPr sz="1467" dirty="0">
                <a:solidFill>
                  <a:prstClr val="black"/>
                </a:solidFill>
                <a:latin typeface="Calibri"/>
                <a:cs typeface="Calibri"/>
              </a:rPr>
              <a:t>&amp; </a:t>
            </a:r>
            <a:r>
              <a:rPr sz="1467" spc="-7" dirty="0">
                <a:solidFill>
                  <a:prstClr val="black"/>
                </a:solidFill>
                <a:latin typeface="Calibri"/>
                <a:cs typeface="Calibri"/>
              </a:rPr>
              <a:t>Client</a:t>
            </a:r>
            <a:r>
              <a:rPr sz="1467" spc="-140" dirty="0">
                <a:solidFill>
                  <a:prstClr val="black"/>
                </a:solidFill>
                <a:latin typeface="Calibri"/>
                <a:cs typeface="Calibri"/>
              </a:rPr>
              <a:t> </a:t>
            </a:r>
            <a:r>
              <a:rPr sz="1467" dirty="0">
                <a:solidFill>
                  <a:prstClr val="black"/>
                </a:solidFill>
                <a:latin typeface="Calibri"/>
                <a:cs typeface="Calibri"/>
              </a:rPr>
              <a:t>Teams  Memnon Delivery</a:t>
            </a:r>
            <a:r>
              <a:rPr sz="1467" spc="-152" dirty="0">
                <a:solidFill>
                  <a:prstClr val="black"/>
                </a:solidFill>
                <a:latin typeface="Calibri"/>
                <a:cs typeface="Calibri"/>
              </a:rPr>
              <a:t> </a:t>
            </a:r>
            <a:r>
              <a:rPr sz="1467" spc="-7" dirty="0">
                <a:solidFill>
                  <a:prstClr val="black"/>
                </a:solidFill>
                <a:latin typeface="Calibri"/>
                <a:cs typeface="Calibri"/>
              </a:rPr>
              <a:t>Sites</a:t>
            </a:r>
            <a:endParaRPr sz="1467">
              <a:solidFill>
                <a:prstClr val="black"/>
              </a:solidFill>
              <a:latin typeface="Calibri"/>
              <a:cs typeface="Calibri"/>
            </a:endParaRPr>
          </a:p>
          <a:p>
            <a:pPr marL="20319" defTabSz="1219170">
              <a:spcBef>
                <a:spcPts val="400"/>
              </a:spcBef>
            </a:pPr>
            <a:r>
              <a:rPr sz="1467" spc="-7" dirty="0">
                <a:solidFill>
                  <a:prstClr val="black"/>
                </a:solidFill>
                <a:latin typeface="Calibri"/>
                <a:cs typeface="Calibri"/>
              </a:rPr>
              <a:t>On-Site</a:t>
            </a:r>
            <a:r>
              <a:rPr sz="1467" spc="-80" dirty="0">
                <a:solidFill>
                  <a:prstClr val="black"/>
                </a:solidFill>
                <a:latin typeface="Calibri"/>
                <a:cs typeface="Calibri"/>
              </a:rPr>
              <a:t> </a:t>
            </a:r>
            <a:r>
              <a:rPr sz="1467" spc="-7" dirty="0">
                <a:solidFill>
                  <a:prstClr val="black"/>
                </a:solidFill>
                <a:latin typeface="Calibri"/>
                <a:cs typeface="Calibri"/>
              </a:rPr>
              <a:t>Projects</a:t>
            </a:r>
            <a:endParaRPr sz="1467">
              <a:solidFill>
                <a:prstClr val="black"/>
              </a:solidFill>
              <a:latin typeface="Calibri"/>
              <a:cs typeface="Calibri"/>
            </a:endParaRPr>
          </a:p>
          <a:p>
            <a:pPr marL="44026" defTabSz="1219170">
              <a:spcBef>
                <a:spcPts val="593"/>
              </a:spcBef>
            </a:pPr>
            <a:r>
              <a:rPr sz="1467" dirty="0">
                <a:solidFill>
                  <a:prstClr val="black"/>
                </a:solidFill>
                <a:latin typeface="Calibri"/>
                <a:cs typeface="Calibri"/>
              </a:rPr>
              <a:t>Headquarters</a:t>
            </a:r>
            <a:endParaRPr sz="1467">
              <a:solidFill>
                <a:prstClr val="black"/>
              </a:solidFill>
              <a:latin typeface="Calibri"/>
              <a:cs typeface="Calibri"/>
            </a:endParaRPr>
          </a:p>
        </p:txBody>
      </p:sp>
      <p:sp>
        <p:nvSpPr>
          <p:cNvPr id="27" name="object 27"/>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29" name="object 29"/>
          <p:cNvSpPr txBox="1"/>
          <p:nvPr/>
        </p:nvSpPr>
        <p:spPr>
          <a:xfrm>
            <a:off x="10212662" y="6596211"/>
            <a:ext cx="127847" cy="128240"/>
          </a:xfrm>
          <a:prstGeom prst="rect">
            <a:avLst/>
          </a:prstGeom>
        </p:spPr>
        <p:txBody>
          <a:bodyPr vert="horz" wrap="square" lIns="0" tIns="0" rIns="0" bIns="0" rtlCol="0">
            <a:spAutoFit/>
          </a:bodyPr>
          <a:lstStyle/>
          <a:p>
            <a:pPr marL="33866" defTabSz="1219170">
              <a:lnSpc>
                <a:spcPts val="1013"/>
              </a:lnSpc>
            </a:pPr>
            <a:fld id="{81D60167-4931-47E6-BA6A-407CBD079E47}" type="slidenum">
              <a:rPr sz="933" spc="-7" dirty="0">
                <a:solidFill>
                  <a:srgbClr val="888888"/>
                </a:solidFill>
                <a:latin typeface="Calibri"/>
                <a:cs typeface="Calibri"/>
              </a:rPr>
              <a:pPr marL="33866" defTabSz="1219170">
                <a:lnSpc>
                  <a:spcPts val="1013"/>
                </a:lnSpc>
              </a:pPr>
              <a:t>41</a:t>
            </a:fld>
            <a:endParaRPr sz="933">
              <a:solidFill>
                <a:prstClr val="black"/>
              </a:solidFill>
              <a:latin typeface="Calibri"/>
              <a:cs typeface="Calibri"/>
            </a:endParaRPr>
          </a:p>
        </p:txBody>
      </p:sp>
    </p:spTree>
    <p:extLst>
      <p:ext uri="{BB962C8B-B14F-4D97-AF65-F5344CB8AC3E}">
        <p14:creationId xmlns:p14="http://schemas.microsoft.com/office/powerpoint/2010/main" val="797242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6139" y="380086"/>
            <a:ext cx="6426200" cy="428387"/>
          </a:xfrm>
          <a:prstGeom prst="rect">
            <a:avLst/>
          </a:prstGeom>
        </p:spPr>
        <p:txBody>
          <a:bodyPr vert="horz" wrap="square" lIns="0" tIns="17780" rIns="0" bIns="0" rtlCol="0">
            <a:spAutoFit/>
          </a:bodyPr>
          <a:lstStyle/>
          <a:p>
            <a:pPr marL="16933">
              <a:spcBef>
                <a:spcPts val="140"/>
              </a:spcBef>
            </a:pPr>
            <a:r>
              <a:rPr dirty="0"/>
              <a:t>OUR EXPERIENCE: MEMNON’S </a:t>
            </a:r>
            <a:r>
              <a:rPr spc="-7" dirty="0"/>
              <a:t>TRACK</a:t>
            </a:r>
            <a:r>
              <a:rPr spc="-200" dirty="0"/>
              <a:t> </a:t>
            </a:r>
            <a:r>
              <a:rPr spc="-7" dirty="0"/>
              <a:t>RECORD</a:t>
            </a:r>
          </a:p>
        </p:txBody>
      </p:sp>
      <p:sp>
        <p:nvSpPr>
          <p:cNvPr id="3" name="object 3"/>
          <p:cNvSpPr txBox="1"/>
          <p:nvPr/>
        </p:nvSpPr>
        <p:spPr>
          <a:xfrm>
            <a:off x="1776103" y="1121427"/>
            <a:ext cx="8535247" cy="509541"/>
          </a:xfrm>
          <a:prstGeom prst="rect">
            <a:avLst/>
          </a:prstGeom>
        </p:spPr>
        <p:txBody>
          <a:bodyPr vert="horz" wrap="square" lIns="0" tIns="16933" rIns="0" bIns="0" rtlCol="0">
            <a:spAutoFit/>
          </a:bodyPr>
          <a:lstStyle/>
          <a:p>
            <a:pPr marL="16933" defTabSz="1219170">
              <a:spcBef>
                <a:spcPts val="133"/>
              </a:spcBef>
            </a:pPr>
            <a:r>
              <a:rPr sz="1600" dirty="0">
                <a:solidFill>
                  <a:prstClr val="black"/>
                </a:solidFill>
                <a:latin typeface="Calibri"/>
                <a:cs typeface="Calibri"/>
              </a:rPr>
              <a:t>Memnon helped a </a:t>
            </a:r>
            <a:r>
              <a:rPr sz="1600" spc="-7" dirty="0">
                <a:solidFill>
                  <a:prstClr val="black"/>
                </a:solidFill>
                <a:latin typeface="Calibri"/>
                <a:cs typeface="Calibri"/>
              </a:rPr>
              <a:t>wide </a:t>
            </a:r>
            <a:r>
              <a:rPr sz="1600" spc="-13" dirty="0">
                <a:solidFill>
                  <a:prstClr val="black"/>
                </a:solidFill>
                <a:latin typeface="Calibri"/>
                <a:cs typeface="Calibri"/>
              </a:rPr>
              <a:t>range </a:t>
            </a:r>
            <a:r>
              <a:rPr sz="1600" spc="-7" dirty="0">
                <a:solidFill>
                  <a:prstClr val="black"/>
                </a:solidFill>
                <a:latin typeface="Calibri"/>
                <a:cs typeface="Calibri"/>
              </a:rPr>
              <a:t>of </a:t>
            </a:r>
            <a:r>
              <a:rPr sz="1600" spc="-13" dirty="0">
                <a:solidFill>
                  <a:prstClr val="black"/>
                </a:solidFill>
                <a:latin typeface="Calibri"/>
                <a:cs typeface="Calibri"/>
              </a:rPr>
              <a:t>customers </a:t>
            </a:r>
            <a:r>
              <a:rPr sz="1600" spc="-7" dirty="0">
                <a:solidFill>
                  <a:prstClr val="black"/>
                </a:solidFill>
                <a:latin typeface="Calibri"/>
                <a:cs typeface="Calibri"/>
              </a:rPr>
              <a:t>with Prestigious Archives </a:t>
            </a:r>
            <a:r>
              <a:rPr sz="1600" dirty="0">
                <a:solidFill>
                  <a:prstClr val="black"/>
                </a:solidFill>
                <a:latin typeface="Calibri"/>
                <a:cs typeface="Calibri"/>
              </a:rPr>
              <a:t>and </a:t>
            </a:r>
            <a:r>
              <a:rPr sz="1600" spc="-7" dirty="0">
                <a:solidFill>
                  <a:prstClr val="black"/>
                </a:solidFill>
                <a:latin typeface="Calibri"/>
                <a:cs typeface="Calibri"/>
              </a:rPr>
              <a:t>Invaluable </a:t>
            </a:r>
            <a:r>
              <a:rPr sz="1600" spc="-13" dirty="0">
                <a:solidFill>
                  <a:prstClr val="black"/>
                </a:solidFill>
                <a:latin typeface="Calibri"/>
                <a:cs typeface="Calibri"/>
              </a:rPr>
              <a:t>Content </a:t>
            </a:r>
            <a:r>
              <a:rPr sz="1600" spc="-7" dirty="0">
                <a:solidFill>
                  <a:prstClr val="black"/>
                </a:solidFill>
                <a:latin typeface="Calibri"/>
                <a:cs typeface="Calibri"/>
              </a:rPr>
              <a:t>to digitize</a:t>
            </a:r>
            <a:endParaRPr sz="1600">
              <a:solidFill>
                <a:prstClr val="black"/>
              </a:solidFill>
              <a:latin typeface="Calibri"/>
              <a:cs typeface="Calibri"/>
            </a:endParaRPr>
          </a:p>
          <a:p>
            <a:pPr marL="16933" defTabSz="1219170"/>
            <a:r>
              <a:rPr sz="1600" dirty="0">
                <a:solidFill>
                  <a:prstClr val="black"/>
                </a:solidFill>
                <a:latin typeface="Calibri"/>
                <a:cs typeface="Calibri"/>
              </a:rPr>
              <a:t>their </a:t>
            </a:r>
            <a:r>
              <a:rPr sz="1600" spc="-7" dirty="0">
                <a:solidFill>
                  <a:prstClr val="black"/>
                </a:solidFill>
                <a:latin typeface="Calibri"/>
                <a:cs typeface="Calibri"/>
              </a:rPr>
              <a:t>archives. Clients include world renown National Archives, </a:t>
            </a:r>
            <a:r>
              <a:rPr sz="1600" spc="-13" dirty="0">
                <a:solidFill>
                  <a:prstClr val="black"/>
                </a:solidFill>
                <a:latin typeface="Calibri"/>
                <a:cs typeface="Calibri"/>
              </a:rPr>
              <a:t>Broadcasters, Organizations</a:t>
            </a:r>
            <a:r>
              <a:rPr sz="1600" spc="33" dirty="0">
                <a:solidFill>
                  <a:prstClr val="black"/>
                </a:solidFill>
                <a:latin typeface="Calibri"/>
                <a:cs typeface="Calibri"/>
              </a:rPr>
              <a:t> </a:t>
            </a:r>
            <a:r>
              <a:rPr sz="1600" spc="-13" dirty="0">
                <a:solidFill>
                  <a:prstClr val="black"/>
                </a:solidFill>
                <a:latin typeface="Calibri"/>
                <a:cs typeface="Calibri"/>
              </a:rPr>
              <a:t>etc.</a:t>
            </a:r>
            <a:endParaRPr sz="1600">
              <a:solidFill>
                <a:prstClr val="black"/>
              </a:solidFill>
              <a:latin typeface="Calibri"/>
              <a:cs typeface="Calibri"/>
            </a:endParaRPr>
          </a:p>
        </p:txBody>
      </p:sp>
      <p:sp>
        <p:nvSpPr>
          <p:cNvPr id="4" name="object 4"/>
          <p:cNvSpPr/>
          <p:nvPr/>
        </p:nvSpPr>
        <p:spPr>
          <a:xfrm>
            <a:off x="2214879" y="5950372"/>
            <a:ext cx="7973060" cy="169333"/>
          </a:xfrm>
          <a:custGeom>
            <a:avLst/>
            <a:gdLst/>
            <a:ahLst/>
            <a:cxnLst/>
            <a:rect l="l" t="t" r="r" b="b"/>
            <a:pathLst>
              <a:path w="5979795" h="127000">
                <a:moveTo>
                  <a:pt x="5852541" y="0"/>
                </a:moveTo>
                <a:lnTo>
                  <a:pt x="5852541" y="127000"/>
                </a:lnTo>
                <a:lnTo>
                  <a:pt x="5966841" y="69850"/>
                </a:lnTo>
                <a:lnTo>
                  <a:pt x="5865241" y="69850"/>
                </a:lnTo>
                <a:lnTo>
                  <a:pt x="5865241" y="57150"/>
                </a:lnTo>
                <a:lnTo>
                  <a:pt x="5966841" y="57150"/>
                </a:lnTo>
                <a:lnTo>
                  <a:pt x="5852541" y="0"/>
                </a:lnTo>
                <a:close/>
              </a:path>
              <a:path w="5979795" h="127000">
                <a:moveTo>
                  <a:pt x="5852541" y="57150"/>
                </a:moveTo>
                <a:lnTo>
                  <a:pt x="0" y="57150"/>
                </a:lnTo>
                <a:lnTo>
                  <a:pt x="0" y="69850"/>
                </a:lnTo>
                <a:lnTo>
                  <a:pt x="5852541" y="69850"/>
                </a:lnTo>
                <a:lnTo>
                  <a:pt x="5852541" y="57150"/>
                </a:lnTo>
                <a:close/>
              </a:path>
              <a:path w="5979795" h="127000">
                <a:moveTo>
                  <a:pt x="5966841" y="57150"/>
                </a:moveTo>
                <a:lnTo>
                  <a:pt x="5865241" y="57150"/>
                </a:lnTo>
                <a:lnTo>
                  <a:pt x="5865241" y="69850"/>
                </a:lnTo>
                <a:lnTo>
                  <a:pt x="5966841" y="69850"/>
                </a:lnTo>
                <a:lnTo>
                  <a:pt x="5979541" y="63500"/>
                </a:lnTo>
                <a:lnTo>
                  <a:pt x="5966841" y="5715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2164655" y="2271777"/>
            <a:ext cx="169333" cy="3815927"/>
          </a:xfrm>
          <a:custGeom>
            <a:avLst/>
            <a:gdLst/>
            <a:ahLst/>
            <a:cxnLst/>
            <a:rect l="l" t="t" r="r" b="b"/>
            <a:pathLst>
              <a:path w="127000" h="2861945">
                <a:moveTo>
                  <a:pt x="57148" y="126961"/>
                </a:moveTo>
                <a:lnTo>
                  <a:pt x="40462" y="2861614"/>
                </a:lnTo>
                <a:lnTo>
                  <a:pt x="53162" y="2861691"/>
                </a:lnTo>
                <a:lnTo>
                  <a:pt x="69848" y="127038"/>
                </a:lnTo>
                <a:lnTo>
                  <a:pt x="57148" y="126961"/>
                </a:lnTo>
                <a:close/>
              </a:path>
              <a:path w="127000" h="2861945">
                <a:moveTo>
                  <a:pt x="120558" y="114300"/>
                </a:moveTo>
                <a:lnTo>
                  <a:pt x="69926" y="114300"/>
                </a:lnTo>
                <a:lnTo>
                  <a:pt x="69848" y="127038"/>
                </a:lnTo>
                <a:lnTo>
                  <a:pt x="127000" y="127380"/>
                </a:lnTo>
                <a:lnTo>
                  <a:pt x="120558" y="114300"/>
                </a:lnTo>
                <a:close/>
              </a:path>
              <a:path w="127000" h="2861945">
                <a:moveTo>
                  <a:pt x="69926" y="114300"/>
                </a:moveTo>
                <a:lnTo>
                  <a:pt x="57226" y="114300"/>
                </a:lnTo>
                <a:lnTo>
                  <a:pt x="57148" y="126961"/>
                </a:lnTo>
                <a:lnTo>
                  <a:pt x="69848" y="127038"/>
                </a:lnTo>
                <a:lnTo>
                  <a:pt x="69926" y="114300"/>
                </a:lnTo>
                <a:close/>
              </a:path>
              <a:path w="127000" h="2861945">
                <a:moveTo>
                  <a:pt x="64274" y="0"/>
                </a:moveTo>
                <a:lnTo>
                  <a:pt x="0" y="126618"/>
                </a:lnTo>
                <a:lnTo>
                  <a:pt x="57148" y="126961"/>
                </a:lnTo>
                <a:lnTo>
                  <a:pt x="57226" y="114300"/>
                </a:lnTo>
                <a:lnTo>
                  <a:pt x="120558" y="114300"/>
                </a:lnTo>
                <a:lnTo>
                  <a:pt x="64274" y="0"/>
                </a:lnTo>
                <a:close/>
              </a:path>
            </a:pathLst>
          </a:custGeom>
          <a:solidFill>
            <a:srgbClr val="000000"/>
          </a:solid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1672064" y="2537629"/>
            <a:ext cx="509693" cy="509734"/>
          </a:xfrm>
          <a:prstGeom prst="rect">
            <a:avLst/>
          </a:prstGeom>
        </p:spPr>
        <p:txBody>
          <a:bodyPr vert="horz" wrap="square" lIns="0" tIns="16933" rIns="0" bIns="0" rtlCol="0">
            <a:spAutoFit/>
          </a:bodyPr>
          <a:lstStyle/>
          <a:p>
            <a:pPr marL="16933" marR="6773" algn="just" defTabSz="1219170">
              <a:spcBef>
                <a:spcPts val="133"/>
              </a:spcBef>
            </a:pPr>
            <a:r>
              <a:rPr sz="1067" spc="-7" dirty="0">
                <a:solidFill>
                  <a:prstClr val="black"/>
                </a:solidFill>
                <a:latin typeface="Calibri"/>
                <a:cs typeface="Calibri"/>
              </a:rPr>
              <a:t>Hours</a:t>
            </a:r>
            <a:r>
              <a:rPr sz="1067" spc="-87" dirty="0">
                <a:solidFill>
                  <a:prstClr val="black"/>
                </a:solidFill>
                <a:latin typeface="Calibri"/>
                <a:cs typeface="Calibri"/>
              </a:rPr>
              <a:t> </a:t>
            </a:r>
            <a:r>
              <a:rPr sz="1067" spc="-7" dirty="0">
                <a:solidFill>
                  <a:prstClr val="black"/>
                </a:solidFill>
                <a:latin typeface="Calibri"/>
                <a:cs typeface="Calibri"/>
              </a:rPr>
              <a:t>of  Content  D</a:t>
            </a:r>
            <a:r>
              <a:rPr sz="1067" spc="-13" dirty="0">
                <a:solidFill>
                  <a:prstClr val="black"/>
                </a:solidFill>
                <a:latin typeface="Calibri"/>
                <a:cs typeface="Calibri"/>
              </a:rPr>
              <a:t>i</a:t>
            </a:r>
            <a:r>
              <a:rPr sz="1067" dirty="0">
                <a:solidFill>
                  <a:prstClr val="black"/>
                </a:solidFill>
                <a:latin typeface="Calibri"/>
                <a:cs typeface="Calibri"/>
              </a:rPr>
              <a:t>g</a:t>
            </a:r>
            <a:r>
              <a:rPr sz="1067" spc="-13" dirty="0">
                <a:solidFill>
                  <a:prstClr val="black"/>
                </a:solidFill>
                <a:latin typeface="Calibri"/>
                <a:cs typeface="Calibri"/>
              </a:rPr>
              <a:t>itize</a:t>
            </a:r>
            <a:r>
              <a:rPr sz="1067" dirty="0">
                <a:solidFill>
                  <a:prstClr val="black"/>
                </a:solidFill>
                <a:latin typeface="Calibri"/>
                <a:cs typeface="Calibri"/>
              </a:rPr>
              <a:t>d</a:t>
            </a:r>
            <a:endParaRPr sz="1067">
              <a:solidFill>
                <a:prstClr val="black"/>
              </a:solidFill>
              <a:latin typeface="Calibri"/>
              <a:cs typeface="Calibri"/>
            </a:endParaRPr>
          </a:p>
        </p:txBody>
      </p:sp>
      <p:sp>
        <p:nvSpPr>
          <p:cNvPr id="7" name="object 7"/>
          <p:cNvSpPr txBox="1"/>
          <p:nvPr/>
        </p:nvSpPr>
        <p:spPr>
          <a:xfrm>
            <a:off x="1929316" y="6114017"/>
            <a:ext cx="375920" cy="221365"/>
          </a:xfrm>
          <a:prstGeom prst="rect">
            <a:avLst/>
          </a:prstGeom>
        </p:spPr>
        <p:txBody>
          <a:bodyPr vert="horz" wrap="square" lIns="0" tIns="16087" rIns="0" bIns="0" rtlCol="0">
            <a:spAutoFit/>
          </a:bodyPr>
          <a:lstStyle/>
          <a:p>
            <a:pPr marL="16933" defTabSz="1219170">
              <a:spcBef>
                <a:spcPts val="127"/>
              </a:spcBef>
            </a:pPr>
            <a:r>
              <a:rPr sz="1333" spc="-13" dirty="0">
                <a:solidFill>
                  <a:prstClr val="black"/>
                </a:solidFill>
                <a:latin typeface="Calibri"/>
                <a:cs typeface="Calibri"/>
              </a:rPr>
              <a:t>2005</a:t>
            </a:r>
            <a:endParaRPr sz="1333">
              <a:solidFill>
                <a:prstClr val="black"/>
              </a:solidFill>
              <a:latin typeface="Calibri"/>
              <a:cs typeface="Calibri"/>
            </a:endParaRPr>
          </a:p>
        </p:txBody>
      </p:sp>
      <p:sp>
        <p:nvSpPr>
          <p:cNvPr id="8" name="object 8"/>
          <p:cNvSpPr txBox="1"/>
          <p:nvPr/>
        </p:nvSpPr>
        <p:spPr>
          <a:xfrm>
            <a:off x="9498921" y="6071751"/>
            <a:ext cx="375920" cy="221365"/>
          </a:xfrm>
          <a:prstGeom prst="rect">
            <a:avLst/>
          </a:prstGeom>
        </p:spPr>
        <p:txBody>
          <a:bodyPr vert="horz" wrap="square" lIns="0" tIns="16087" rIns="0" bIns="0" rtlCol="0">
            <a:spAutoFit/>
          </a:bodyPr>
          <a:lstStyle/>
          <a:p>
            <a:pPr marL="16933" defTabSz="1219170">
              <a:spcBef>
                <a:spcPts val="127"/>
              </a:spcBef>
            </a:pPr>
            <a:r>
              <a:rPr sz="1333" spc="-13" dirty="0">
                <a:solidFill>
                  <a:prstClr val="black"/>
                </a:solidFill>
                <a:latin typeface="Calibri"/>
                <a:cs typeface="Calibri"/>
              </a:rPr>
              <a:t>2017</a:t>
            </a:r>
            <a:endParaRPr sz="1333">
              <a:solidFill>
                <a:prstClr val="black"/>
              </a:solidFill>
              <a:latin typeface="Calibri"/>
              <a:cs typeface="Calibri"/>
            </a:endParaRPr>
          </a:p>
        </p:txBody>
      </p:sp>
      <p:sp>
        <p:nvSpPr>
          <p:cNvPr id="9" name="object 9"/>
          <p:cNvSpPr/>
          <p:nvPr/>
        </p:nvSpPr>
        <p:spPr>
          <a:xfrm>
            <a:off x="2297683" y="2459735"/>
            <a:ext cx="7640320" cy="3446780"/>
          </a:xfrm>
          <a:custGeom>
            <a:avLst/>
            <a:gdLst/>
            <a:ahLst/>
            <a:cxnLst/>
            <a:rect l="l" t="t" r="r" b="b"/>
            <a:pathLst>
              <a:path w="5730240" h="2585085">
                <a:moveTo>
                  <a:pt x="5665692" y="39930"/>
                </a:moveTo>
                <a:lnTo>
                  <a:pt x="5627931" y="41018"/>
                </a:lnTo>
                <a:lnTo>
                  <a:pt x="5358003" y="207899"/>
                </a:lnTo>
                <a:lnTo>
                  <a:pt x="5127371" y="346964"/>
                </a:lnTo>
                <a:lnTo>
                  <a:pt x="4877689" y="492760"/>
                </a:lnTo>
                <a:lnTo>
                  <a:pt x="4697222" y="594868"/>
                </a:lnTo>
                <a:lnTo>
                  <a:pt x="4452239" y="729361"/>
                </a:lnTo>
                <a:lnTo>
                  <a:pt x="4053459" y="941324"/>
                </a:lnTo>
                <a:lnTo>
                  <a:pt x="3386454" y="1286637"/>
                </a:lnTo>
                <a:lnTo>
                  <a:pt x="2843657" y="1557020"/>
                </a:lnTo>
                <a:lnTo>
                  <a:pt x="2590800" y="1677924"/>
                </a:lnTo>
                <a:lnTo>
                  <a:pt x="2416048" y="1758569"/>
                </a:lnTo>
                <a:lnTo>
                  <a:pt x="2307717" y="1806829"/>
                </a:lnTo>
                <a:lnTo>
                  <a:pt x="2151507" y="1873504"/>
                </a:lnTo>
                <a:lnTo>
                  <a:pt x="2001901" y="1934337"/>
                </a:lnTo>
                <a:lnTo>
                  <a:pt x="1905254" y="1971929"/>
                </a:lnTo>
                <a:lnTo>
                  <a:pt x="1765300" y="2024253"/>
                </a:lnTo>
                <a:lnTo>
                  <a:pt x="1586738" y="2087562"/>
                </a:lnTo>
                <a:lnTo>
                  <a:pt x="1416558" y="2144928"/>
                </a:lnTo>
                <a:lnTo>
                  <a:pt x="910971" y="2307551"/>
                </a:lnTo>
                <a:lnTo>
                  <a:pt x="771144" y="2350998"/>
                </a:lnTo>
                <a:lnTo>
                  <a:pt x="609295" y="2398128"/>
                </a:lnTo>
                <a:lnTo>
                  <a:pt x="488403" y="2431008"/>
                </a:lnTo>
                <a:lnTo>
                  <a:pt x="373583" y="2460574"/>
                </a:lnTo>
                <a:lnTo>
                  <a:pt x="263474" y="2487383"/>
                </a:lnTo>
                <a:lnTo>
                  <a:pt x="0" y="2547835"/>
                </a:lnTo>
                <a:lnTo>
                  <a:pt x="8382" y="2584996"/>
                </a:lnTo>
                <a:lnTo>
                  <a:pt x="272211" y="2524467"/>
                </a:lnTo>
                <a:lnTo>
                  <a:pt x="382701" y="2497569"/>
                </a:lnTo>
                <a:lnTo>
                  <a:pt x="498005" y="2467889"/>
                </a:lnTo>
                <a:lnTo>
                  <a:pt x="619429" y="2434856"/>
                </a:lnTo>
                <a:lnTo>
                  <a:pt x="782066" y="2387498"/>
                </a:lnTo>
                <a:lnTo>
                  <a:pt x="922401" y="2343886"/>
                </a:lnTo>
                <a:lnTo>
                  <a:pt x="1428369" y="2181136"/>
                </a:lnTo>
                <a:lnTo>
                  <a:pt x="1599057" y="2123617"/>
                </a:lnTo>
                <a:lnTo>
                  <a:pt x="1732661" y="2076577"/>
                </a:lnTo>
                <a:lnTo>
                  <a:pt x="1871345" y="2025523"/>
                </a:lnTo>
                <a:lnTo>
                  <a:pt x="2015744" y="1969770"/>
                </a:lnTo>
                <a:lnTo>
                  <a:pt x="2115312" y="1929764"/>
                </a:lnTo>
                <a:lnTo>
                  <a:pt x="2217674" y="1887093"/>
                </a:lnTo>
                <a:lnTo>
                  <a:pt x="2322830" y="1841754"/>
                </a:lnTo>
                <a:lnTo>
                  <a:pt x="2431669" y="1793367"/>
                </a:lnTo>
                <a:lnTo>
                  <a:pt x="2606929" y="1712468"/>
                </a:lnTo>
                <a:lnTo>
                  <a:pt x="2860166" y="1591310"/>
                </a:lnTo>
                <a:lnTo>
                  <a:pt x="3265551" y="1390396"/>
                </a:lnTo>
                <a:lnTo>
                  <a:pt x="3943858" y="1041908"/>
                </a:lnTo>
                <a:lnTo>
                  <a:pt x="4470273" y="762889"/>
                </a:lnTo>
                <a:lnTo>
                  <a:pt x="4715764" y="628142"/>
                </a:lnTo>
                <a:lnTo>
                  <a:pt x="4939919" y="500888"/>
                </a:lnTo>
                <a:lnTo>
                  <a:pt x="5106543" y="403606"/>
                </a:lnTo>
                <a:lnTo>
                  <a:pt x="5377815" y="240411"/>
                </a:lnTo>
                <a:lnTo>
                  <a:pt x="5648036" y="73321"/>
                </a:lnTo>
                <a:lnTo>
                  <a:pt x="5665692" y="39930"/>
                </a:lnTo>
                <a:close/>
              </a:path>
              <a:path w="5730240" h="2585085">
                <a:moveTo>
                  <a:pt x="5727971" y="3810"/>
                </a:moveTo>
                <a:lnTo>
                  <a:pt x="5687822" y="3810"/>
                </a:lnTo>
                <a:lnTo>
                  <a:pt x="5707888" y="36068"/>
                </a:lnTo>
                <a:lnTo>
                  <a:pt x="5648036" y="73321"/>
                </a:lnTo>
                <a:lnTo>
                  <a:pt x="5619115" y="128016"/>
                </a:lnTo>
                <a:lnTo>
                  <a:pt x="5617025" y="135258"/>
                </a:lnTo>
                <a:lnTo>
                  <a:pt x="5617829" y="142525"/>
                </a:lnTo>
                <a:lnTo>
                  <a:pt x="5621275" y="148982"/>
                </a:lnTo>
                <a:lnTo>
                  <a:pt x="5627116" y="153797"/>
                </a:lnTo>
                <a:lnTo>
                  <a:pt x="5634358" y="155886"/>
                </a:lnTo>
                <a:lnTo>
                  <a:pt x="5641625" y="155082"/>
                </a:lnTo>
                <a:lnTo>
                  <a:pt x="5648082" y="151636"/>
                </a:lnTo>
                <a:lnTo>
                  <a:pt x="5652897" y="145796"/>
                </a:lnTo>
                <a:lnTo>
                  <a:pt x="5727971" y="3810"/>
                </a:lnTo>
                <a:close/>
              </a:path>
              <a:path w="5730240" h="2585085">
                <a:moveTo>
                  <a:pt x="5692325" y="11049"/>
                </a:moveTo>
                <a:lnTo>
                  <a:pt x="5680964" y="11049"/>
                </a:lnTo>
                <a:lnTo>
                  <a:pt x="5698363" y="38988"/>
                </a:lnTo>
                <a:lnTo>
                  <a:pt x="5665692" y="39930"/>
                </a:lnTo>
                <a:lnTo>
                  <a:pt x="5648036" y="73321"/>
                </a:lnTo>
                <a:lnTo>
                  <a:pt x="5707888" y="36068"/>
                </a:lnTo>
                <a:lnTo>
                  <a:pt x="5692325" y="11049"/>
                </a:lnTo>
                <a:close/>
              </a:path>
              <a:path w="5730240" h="2585085">
                <a:moveTo>
                  <a:pt x="5729986" y="0"/>
                </a:moveTo>
                <a:lnTo>
                  <a:pt x="5565013" y="4699"/>
                </a:lnTo>
                <a:lnTo>
                  <a:pt x="5546471" y="24257"/>
                </a:lnTo>
                <a:lnTo>
                  <a:pt x="5548225" y="31636"/>
                </a:lnTo>
                <a:lnTo>
                  <a:pt x="5552503" y="37576"/>
                </a:lnTo>
                <a:lnTo>
                  <a:pt x="5558686" y="41491"/>
                </a:lnTo>
                <a:lnTo>
                  <a:pt x="5566156" y="42799"/>
                </a:lnTo>
                <a:lnTo>
                  <a:pt x="5627931" y="41018"/>
                </a:lnTo>
                <a:lnTo>
                  <a:pt x="5687822" y="3810"/>
                </a:lnTo>
                <a:lnTo>
                  <a:pt x="5727971" y="3810"/>
                </a:lnTo>
                <a:lnTo>
                  <a:pt x="5729986" y="0"/>
                </a:lnTo>
                <a:close/>
              </a:path>
              <a:path w="5730240" h="2585085">
                <a:moveTo>
                  <a:pt x="5687822" y="3810"/>
                </a:moveTo>
                <a:lnTo>
                  <a:pt x="5627931" y="41018"/>
                </a:lnTo>
                <a:lnTo>
                  <a:pt x="5665692" y="39930"/>
                </a:lnTo>
                <a:lnTo>
                  <a:pt x="5680964" y="11049"/>
                </a:lnTo>
                <a:lnTo>
                  <a:pt x="5692325" y="11049"/>
                </a:lnTo>
                <a:lnTo>
                  <a:pt x="5687822" y="3810"/>
                </a:lnTo>
                <a:close/>
              </a:path>
              <a:path w="5730240" h="2585085">
                <a:moveTo>
                  <a:pt x="5680964" y="11049"/>
                </a:moveTo>
                <a:lnTo>
                  <a:pt x="5665692" y="39930"/>
                </a:lnTo>
                <a:lnTo>
                  <a:pt x="5698363" y="38988"/>
                </a:lnTo>
                <a:lnTo>
                  <a:pt x="5680964" y="11049"/>
                </a:lnTo>
                <a:close/>
              </a:path>
            </a:pathLst>
          </a:custGeom>
          <a:solidFill>
            <a:srgbClr val="C6243A"/>
          </a:solidFill>
        </p:spPr>
        <p:txBody>
          <a:bodyPr wrap="square" lIns="0" tIns="0" rIns="0" bIns="0" rtlCol="0"/>
          <a:lstStyle/>
          <a:p>
            <a:pPr defTabSz="1219170"/>
            <a:endParaRPr sz="2400">
              <a:solidFill>
                <a:prstClr val="black"/>
              </a:solidFill>
              <a:latin typeface="Calibri"/>
            </a:endParaRPr>
          </a:p>
        </p:txBody>
      </p:sp>
      <p:sp>
        <p:nvSpPr>
          <p:cNvPr id="10" name="object 10"/>
          <p:cNvSpPr txBox="1"/>
          <p:nvPr/>
        </p:nvSpPr>
        <p:spPr>
          <a:xfrm>
            <a:off x="7081521" y="1745488"/>
            <a:ext cx="3326553" cy="506186"/>
          </a:xfrm>
          <a:prstGeom prst="rect">
            <a:avLst/>
          </a:prstGeom>
          <a:solidFill>
            <a:srgbClr val="C6243A"/>
          </a:solidFill>
        </p:spPr>
        <p:txBody>
          <a:bodyPr vert="horz" wrap="square" lIns="0" tIns="33867" rIns="0" bIns="0" rtlCol="0">
            <a:spAutoFit/>
          </a:bodyPr>
          <a:lstStyle/>
          <a:p>
            <a:pPr marL="91438" defTabSz="1219170">
              <a:spcBef>
                <a:spcPts val="267"/>
              </a:spcBef>
            </a:pPr>
            <a:r>
              <a:rPr sz="1600" b="1" spc="-13" dirty="0">
                <a:solidFill>
                  <a:srgbClr val="FFFFFF"/>
                </a:solidFill>
                <a:latin typeface="Calibri"/>
                <a:cs typeface="Calibri"/>
              </a:rPr>
              <a:t>Over </a:t>
            </a:r>
            <a:r>
              <a:rPr sz="1600" b="1" dirty="0">
                <a:solidFill>
                  <a:srgbClr val="FFFFFF"/>
                </a:solidFill>
                <a:latin typeface="Calibri"/>
                <a:cs typeface="Calibri"/>
              </a:rPr>
              <a:t>2.5 </a:t>
            </a:r>
            <a:r>
              <a:rPr sz="1600" b="1" spc="-7" dirty="0">
                <a:solidFill>
                  <a:srgbClr val="FFFFFF"/>
                </a:solidFill>
                <a:latin typeface="Calibri"/>
                <a:cs typeface="Calibri"/>
              </a:rPr>
              <a:t>mil hours and </a:t>
            </a:r>
            <a:r>
              <a:rPr sz="1600" b="1" dirty="0">
                <a:solidFill>
                  <a:srgbClr val="FFFFFF"/>
                </a:solidFill>
                <a:latin typeface="Calibri"/>
                <a:cs typeface="Calibri"/>
              </a:rPr>
              <a:t>5 </a:t>
            </a:r>
            <a:r>
              <a:rPr sz="1600" b="1" spc="-7" dirty="0">
                <a:solidFill>
                  <a:srgbClr val="FFFFFF"/>
                </a:solidFill>
                <a:latin typeface="Calibri"/>
                <a:cs typeface="Calibri"/>
              </a:rPr>
              <a:t>mil</a:t>
            </a:r>
            <a:r>
              <a:rPr sz="1600" b="1" spc="20" dirty="0">
                <a:solidFill>
                  <a:srgbClr val="FFFFFF"/>
                </a:solidFill>
                <a:latin typeface="Calibri"/>
                <a:cs typeface="Calibri"/>
              </a:rPr>
              <a:t> </a:t>
            </a:r>
            <a:r>
              <a:rPr sz="1600" b="1" spc="-7" dirty="0">
                <a:solidFill>
                  <a:srgbClr val="FFFFFF"/>
                </a:solidFill>
                <a:latin typeface="Calibri"/>
                <a:cs typeface="Calibri"/>
              </a:rPr>
              <a:t>carriers</a:t>
            </a:r>
            <a:endParaRPr sz="1600">
              <a:solidFill>
                <a:prstClr val="black"/>
              </a:solidFill>
              <a:latin typeface="Calibri"/>
              <a:cs typeface="Calibri"/>
            </a:endParaRPr>
          </a:p>
          <a:p>
            <a:pPr marL="91438" defTabSz="1219170">
              <a:spcBef>
                <a:spcPts val="7"/>
              </a:spcBef>
            </a:pPr>
            <a:r>
              <a:rPr sz="1467" dirty="0">
                <a:solidFill>
                  <a:srgbClr val="FFFFFF"/>
                </a:solidFill>
                <a:latin typeface="Calibri"/>
                <a:cs typeface="Calibri"/>
              </a:rPr>
              <a:t>of content digitally</a:t>
            </a:r>
            <a:r>
              <a:rPr sz="1467" spc="-193" dirty="0">
                <a:solidFill>
                  <a:srgbClr val="FFFFFF"/>
                </a:solidFill>
                <a:latin typeface="Calibri"/>
                <a:cs typeface="Calibri"/>
              </a:rPr>
              <a:t> </a:t>
            </a:r>
            <a:r>
              <a:rPr sz="1467" dirty="0">
                <a:solidFill>
                  <a:srgbClr val="FFFFFF"/>
                </a:solidFill>
                <a:latin typeface="Calibri"/>
                <a:cs typeface="Calibri"/>
              </a:rPr>
              <a:t>preserved</a:t>
            </a:r>
            <a:endParaRPr sz="1467">
              <a:solidFill>
                <a:prstClr val="black"/>
              </a:solidFill>
              <a:latin typeface="Calibri"/>
              <a:cs typeface="Calibri"/>
            </a:endParaRPr>
          </a:p>
        </p:txBody>
      </p:sp>
      <p:sp>
        <p:nvSpPr>
          <p:cNvPr id="11" name="object 11"/>
          <p:cNvSpPr/>
          <p:nvPr/>
        </p:nvSpPr>
        <p:spPr>
          <a:xfrm>
            <a:off x="8560815" y="2989072"/>
            <a:ext cx="676655" cy="579120"/>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2" name="object 12"/>
          <p:cNvSpPr txBox="1"/>
          <p:nvPr/>
        </p:nvSpPr>
        <p:spPr>
          <a:xfrm>
            <a:off x="8535754" y="3602905"/>
            <a:ext cx="728133" cy="446939"/>
          </a:xfrm>
          <a:prstGeom prst="rect">
            <a:avLst/>
          </a:prstGeom>
        </p:spPr>
        <p:txBody>
          <a:bodyPr vert="horz" wrap="square" lIns="0" tIns="16087" rIns="0" bIns="0" rtlCol="0">
            <a:spAutoFit/>
          </a:bodyPr>
          <a:lstStyle/>
          <a:p>
            <a:pPr marL="16933" marR="6773" indent="847" algn="ctr" defTabSz="1219170">
              <a:spcBef>
                <a:spcPts val="127"/>
              </a:spcBef>
            </a:pPr>
            <a:r>
              <a:rPr sz="933" spc="-13" dirty="0">
                <a:solidFill>
                  <a:prstClr val="black"/>
                </a:solidFill>
                <a:latin typeface="Calibri"/>
                <a:cs typeface="Calibri"/>
              </a:rPr>
              <a:t>Portuguese  </a:t>
            </a:r>
            <a:r>
              <a:rPr sz="933" spc="-7" dirty="0">
                <a:solidFill>
                  <a:prstClr val="black"/>
                </a:solidFill>
                <a:latin typeface="Calibri"/>
                <a:cs typeface="Calibri"/>
              </a:rPr>
              <a:t>Radio &amp; TV  </a:t>
            </a:r>
            <a:r>
              <a:rPr sz="933" spc="-13" dirty="0">
                <a:solidFill>
                  <a:prstClr val="black"/>
                </a:solidFill>
                <a:latin typeface="Calibri"/>
                <a:cs typeface="Calibri"/>
              </a:rPr>
              <a:t>44,000h</a:t>
            </a:r>
            <a:r>
              <a:rPr sz="933" spc="-67" dirty="0">
                <a:solidFill>
                  <a:prstClr val="black"/>
                </a:solidFill>
                <a:latin typeface="Calibri"/>
                <a:cs typeface="Calibri"/>
              </a:rPr>
              <a:t> </a:t>
            </a:r>
            <a:r>
              <a:rPr sz="933" spc="-13" dirty="0">
                <a:solidFill>
                  <a:prstClr val="black"/>
                </a:solidFill>
                <a:latin typeface="Calibri"/>
                <a:cs typeface="Calibri"/>
              </a:rPr>
              <a:t>Audio</a:t>
            </a:r>
            <a:endParaRPr sz="933">
              <a:solidFill>
                <a:prstClr val="black"/>
              </a:solidFill>
              <a:latin typeface="Calibri"/>
              <a:cs typeface="Calibri"/>
            </a:endParaRPr>
          </a:p>
        </p:txBody>
      </p:sp>
      <p:sp>
        <p:nvSpPr>
          <p:cNvPr id="13" name="object 13"/>
          <p:cNvSpPr/>
          <p:nvPr/>
        </p:nvSpPr>
        <p:spPr>
          <a:xfrm>
            <a:off x="2627376" y="5258815"/>
            <a:ext cx="837184" cy="19100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4" name="object 14"/>
          <p:cNvSpPr txBox="1"/>
          <p:nvPr/>
        </p:nvSpPr>
        <p:spPr>
          <a:xfrm>
            <a:off x="2562351" y="5439663"/>
            <a:ext cx="947420" cy="327311"/>
          </a:xfrm>
          <a:prstGeom prst="rect">
            <a:avLst/>
          </a:prstGeom>
          <a:solidFill>
            <a:srgbClr val="FFFFFF"/>
          </a:solidFill>
        </p:spPr>
        <p:txBody>
          <a:bodyPr vert="horz" wrap="square" lIns="0" tIns="39793" rIns="0" bIns="0" rtlCol="0">
            <a:spAutoFit/>
          </a:bodyPr>
          <a:lstStyle/>
          <a:p>
            <a:pPr marL="95671" marR="87204" indent="64345" defTabSz="1219170">
              <a:spcBef>
                <a:spcPts val="313"/>
              </a:spcBef>
            </a:pPr>
            <a:r>
              <a:rPr sz="933" spc="-7" dirty="0">
                <a:solidFill>
                  <a:prstClr val="black"/>
                </a:solidFill>
                <a:latin typeface="Calibri"/>
                <a:cs typeface="Calibri"/>
              </a:rPr>
              <a:t>Danish Radio  </a:t>
            </a:r>
            <a:r>
              <a:rPr sz="933" spc="-13" dirty="0">
                <a:solidFill>
                  <a:prstClr val="black"/>
                </a:solidFill>
                <a:latin typeface="Calibri"/>
                <a:cs typeface="Calibri"/>
              </a:rPr>
              <a:t>350,000h</a:t>
            </a:r>
            <a:r>
              <a:rPr sz="933" spc="-60" dirty="0">
                <a:solidFill>
                  <a:prstClr val="black"/>
                </a:solidFill>
                <a:latin typeface="Calibri"/>
                <a:cs typeface="Calibri"/>
              </a:rPr>
              <a:t> </a:t>
            </a:r>
            <a:r>
              <a:rPr sz="933" spc="-13" dirty="0">
                <a:solidFill>
                  <a:prstClr val="black"/>
                </a:solidFill>
                <a:latin typeface="Calibri"/>
                <a:cs typeface="Calibri"/>
              </a:rPr>
              <a:t>Audio</a:t>
            </a:r>
            <a:endParaRPr sz="933">
              <a:solidFill>
                <a:prstClr val="black"/>
              </a:solidFill>
              <a:latin typeface="Calibri"/>
              <a:cs typeface="Calibri"/>
            </a:endParaRPr>
          </a:p>
        </p:txBody>
      </p:sp>
      <p:sp>
        <p:nvSpPr>
          <p:cNvPr id="15" name="object 15"/>
          <p:cNvSpPr txBox="1"/>
          <p:nvPr/>
        </p:nvSpPr>
        <p:spPr>
          <a:xfrm>
            <a:off x="7423912" y="5080135"/>
            <a:ext cx="860213" cy="446939"/>
          </a:xfrm>
          <a:prstGeom prst="rect">
            <a:avLst/>
          </a:prstGeom>
        </p:spPr>
        <p:txBody>
          <a:bodyPr vert="horz" wrap="square" lIns="0" tIns="16087" rIns="0" bIns="0" rtlCol="0">
            <a:spAutoFit/>
          </a:bodyPr>
          <a:lstStyle/>
          <a:p>
            <a:pPr marL="16086" marR="6773" indent="5927" algn="ctr" defTabSz="1219170">
              <a:spcBef>
                <a:spcPts val="127"/>
              </a:spcBef>
            </a:pPr>
            <a:r>
              <a:rPr sz="933" spc="-7" dirty="0">
                <a:solidFill>
                  <a:prstClr val="black"/>
                </a:solidFill>
                <a:latin typeface="Calibri"/>
                <a:cs typeface="Calibri"/>
              </a:rPr>
              <a:t>Swiss Radio &amp;</a:t>
            </a:r>
            <a:r>
              <a:rPr sz="933" spc="-67" dirty="0">
                <a:solidFill>
                  <a:prstClr val="black"/>
                </a:solidFill>
                <a:latin typeface="Calibri"/>
                <a:cs typeface="Calibri"/>
              </a:rPr>
              <a:t> </a:t>
            </a:r>
            <a:r>
              <a:rPr sz="933" spc="-7" dirty="0">
                <a:solidFill>
                  <a:prstClr val="black"/>
                </a:solidFill>
                <a:latin typeface="Calibri"/>
                <a:cs typeface="Calibri"/>
              </a:rPr>
              <a:t>TV  </a:t>
            </a:r>
            <a:r>
              <a:rPr sz="933" spc="-13" dirty="0">
                <a:solidFill>
                  <a:prstClr val="black"/>
                </a:solidFill>
                <a:latin typeface="Calibri"/>
                <a:cs typeface="Calibri"/>
              </a:rPr>
              <a:t>86,000h Audio </a:t>
            </a:r>
            <a:r>
              <a:rPr sz="933" spc="-7" dirty="0">
                <a:solidFill>
                  <a:prstClr val="black"/>
                </a:solidFill>
                <a:latin typeface="Calibri"/>
                <a:cs typeface="Calibri"/>
              </a:rPr>
              <a:t>&amp;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16" name="object 16"/>
          <p:cNvSpPr txBox="1"/>
          <p:nvPr/>
        </p:nvSpPr>
        <p:spPr>
          <a:xfrm>
            <a:off x="2416184" y="1887051"/>
            <a:ext cx="1325033" cy="221365"/>
          </a:xfrm>
          <a:prstGeom prst="rect">
            <a:avLst/>
          </a:prstGeom>
        </p:spPr>
        <p:txBody>
          <a:bodyPr vert="horz" wrap="square" lIns="0" tIns="16087" rIns="0" bIns="0" rtlCol="0">
            <a:spAutoFit/>
          </a:bodyPr>
          <a:lstStyle/>
          <a:p>
            <a:pPr marL="16933" defTabSz="1219170">
              <a:spcBef>
                <a:spcPts val="127"/>
              </a:spcBef>
            </a:pPr>
            <a:r>
              <a:rPr sz="1333" b="1" spc="-13" dirty="0">
                <a:solidFill>
                  <a:prstClr val="black"/>
                </a:solidFill>
                <a:latin typeface="Calibri"/>
                <a:cs typeface="Calibri"/>
              </a:rPr>
              <a:t>Example </a:t>
            </a:r>
            <a:r>
              <a:rPr sz="1333" b="1" spc="-7" dirty="0">
                <a:solidFill>
                  <a:prstClr val="black"/>
                </a:solidFill>
                <a:latin typeface="Calibri"/>
                <a:cs typeface="Calibri"/>
              </a:rPr>
              <a:t>of</a:t>
            </a:r>
            <a:r>
              <a:rPr sz="1333" b="1" spc="-67" dirty="0">
                <a:solidFill>
                  <a:prstClr val="black"/>
                </a:solidFill>
                <a:latin typeface="Calibri"/>
                <a:cs typeface="Calibri"/>
              </a:rPr>
              <a:t> </a:t>
            </a:r>
            <a:r>
              <a:rPr sz="1333" b="1" spc="-7" dirty="0">
                <a:solidFill>
                  <a:prstClr val="black"/>
                </a:solidFill>
                <a:latin typeface="Calibri"/>
                <a:cs typeface="Calibri"/>
              </a:rPr>
              <a:t>Clients</a:t>
            </a:r>
            <a:endParaRPr sz="1333">
              <a:solidFill>
                <a:prstClr val="black"/>
              </a:solidFill>
              <a:latin typeface="Calibri"/>
              <a:cs typeface="Calibri"/>
            </a:endParaRPr>
          </a:p>
        </p:txBody>
      </p:sp>
      <p:sp>
        <p:nvSpPr>
          <p:cNvPr id="17" name="object 17"/>
          <p:cNvSpPr txBox="1"/>
          <p:nvPr/>
        </p:nvSpPr>
        <p:spPr>
          <a:xfrm>
            <a:off x="7304023" y="3821513"/>
            <a:ext cx="1239520" cy="446939"/>
          </a:xfrm>
          <a:prstGeom prst="rect">
            <a:avLst/>
          </a:prstGeom>
        </p:spPr>
        <p:txBody>
          <a:bodyPr vert="horz" wrap="square" lIns="0" tIns="16087" rIns="0" bIns="0" rtlCol="0">
            <a:spAutoFit/>
          </a:bodyPr>
          <a:lstStyle/>
          <a:p>
            <a:pPr marL="142236" marR="131230" indent="-847" algn="ctr" defTabSz="1219170">
              <a:spcBef>
                <a:spcPts val="127"/>
              </a:spcBef>
            </a:pPr>
            <a:r>
              <a:rPr sz="933" spc="-13" dirty="0">
                <a:solidFill>
                  <a:prstClr val="black"/>
                </a:solidFill>
                <a:latin typeface="Calibri"/>
                <a:cs typeface="Calibri"/>
              </a:rPr>
              <a:t>International  Olympic</a:t>
            </a:r>
            <a:r>
              <a:rPr sz="933" dirty="0">
                <a:solidFill>
                  <a:prstClr val="black"/>
                </a:solidFill>
                <a:latin typeface="Calibri"/>
                <a:cs typeface="Calibri"/>
              </a:rPr>
              <a:t> </a:t>
            </a:r>
            <a:r>
              <a:rPr sz="933" spc="-13" dirty="0">
                <a:solidFill>
                  <a:prstClr val="black"/>
                </a:solidFill>
                <a:latin typeface="Calibri"/>
                <a:cs typeface="Calibri"/>
              </a:rPr>
              <a:t>Committee</a:t>
            </a:r>
            <a:endParaRPr sz="933">
              <a:solidFill>
                <a:prstClr val="black"/>
              </a:solidFill>
              <a:latin typeface="Calibri"/>
              <a:cs typeface="Calibri"/>
            </a:endParaRPr>
          </a:p>
          <a:p>
            <a:pPr algn="ctr" defTabSz="1219170"/>
            <a:r>
              <a:rPr sz="933" spc="-13" dirty="0">
                <a:solidFill>
                  <a:prstClr val="black"/>
                </a:solidFill>
                <a:latin typeface="Calibri"/>
                <a:cs typeface="Calibri"/>
              </a:rPr>
              <a:t>30,000h Audio and</a:t>
            </a:r>
            <a:r>
              <a:rPr sz="933" spc="13"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18" name="object 18"/>
          <p:cNvSpPr/>
          <p:nvPr/>
        </p:nvSpPr>
        <p:spPr>
          <a:xfrm>
            <a:off x="7158736" y="4675631"/>
            <a:ext cx="1495552" cy="40436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9" name="object 19"/>
          <p:cNvSpPr txBox="1"/>
          <p:nvPr/>
        </p:nvSpPr>
        <p:spPr>
          <a:xfrm>
            <a:off x="4098206" y="5504011"/>
            <a:ext cx="667173" cy="303374"/>
          </a:xfrm>
          <a:prstGeom prst="rect">
            <a:avLst/>
          </a:prstGeom>
        </p:spPr>
        <p:txBody>
          <a:bodyPr vert="horz" wrap="square" lIns="0" tIns="16087" rIns="0" bIns="0" rtlCol="0">
            <a:spAutoFit/>
          </a:bodyPr>
          <a:lstStyle/>
          <a:p>
            <a:pPr algn="ctr" defTabSz="1219170">
              <a:spcBef>
                <a:spcPts val="127"/>
              </a:spcBef>
            </a:pPr>
            <a:r>
              <a:rPr sz="933" spc="-7" dirty="0">
                <a:solidFill>
                  <a:prstClr val="black"/>
                </a:solidFill>
                <a:latin typeface="Calibri"/>
                <a:cs typeface="Calibri"/>
              </a:rPr>
              <a:t>BBC</a:t>
            </a:r>
            <a:endParaRPr sz="933">
              <a:solidFill>
                <a:prstClr val="black"/>
              </a:solidFill>
              <a:latin typeface="Calibri"/>
              <a:cs typeface="Calibri"/>
            </a:endParaRPr>
          </a:p>
          <a:p>
            <a:pPr algn="ctr" defTabSz="1219170"/>
            <a:r>
              <a:rPr sz="933" spc="-13" dirty="0">
                <a:solidFill>
                  <a:prstClr val="black"/>
                </a:solidFill>
                <a:latin typeface="Calibri"/>
                <a:cs typeface="Calibri"/>
              </a:rPr>
              <a:t>23,000</a:t>
            </a:r>
            <a:r>
              <a:rPr sz="933" spc="-93" dirty="0">
                <a:solidFill>
                  <a:prstClr val="black"/>
                </a:solidFill>
                <a:latin typeface="Calibri"/>
                <a:cs typeface="Calibri"/>
              </a:rPr>
              <a:t> </a:t>
            </a:r>
            <a:r>
              <a:rPr sz="933" spc="-7" dirty="0">
                <a:solidFill>
                  <a:prstClr val="black"/>
                </a:solidFill>
                <a:latin typeface="Calibri"/>
                <a:cs typeface="Calibri"/>
              </a:rPr>
              <a:t>Tapes</a:t>
            </a:r>
            <a:endParaRPr sz="933">
              <a:solidFill>
                <a:prstClr val="black"/>
              </a:solidFill>
              <a:latin typeface="Calibri"/>
              <a:cs typeface="Calibri"/>
            </a:endParaRPr>
          </a:p>
        </p:txBody>
      </p:sp>
      <p:sp>
        <p:nvSpPr>
          <p:cNvPr id="20" name="object 20"/>
          <p:cNvSpPr/>
          <p:nvPr/>
        </p:nvSpPr>
        <p:spPr>
          <a:xfrm>
            <a:off x="3801872" y="5075936"/>
            <a:ext cx="1237488" cy="432816"/>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1" name="object 21"/>
          <p:cNvSpPr/>
          <p:nvPr/>
        </p:nvSpPr>
        <p:spPr>
          <a:xfrm>
            <a:off x="5309615" y="4842255"/>
            <a:ext cx="1814576" cy="528320"/>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2" name="object 22"/>
          <p:cNvSpPr txBox="1"/>
          <p:nvPr/>
        </p:nvSpPr>
        <p:spPr>
          <a:xfrm>
            <a:off x="5597481" y="5332103"/>
            <a:ext cx="1239520" cy="446939"/>
          </a:xfrm>
          <a:prstGeom prst="rect">
            <a:avLst/>
          </a:prstGeom>
        </p:spPr>
        <p:txBody>
          <a:bodyPr vert="horz" wrap="square" lIns="0" tIns="16087" rIns="0" bIns="0" rtlCol="0">
            <a:spAutoFit/>
          </a:bodyPr>
          <a:lstStyle/>
          <a:p>
            <a:pPr marL="16933" marR="6773" indent="-33866" algn="ctr" defTabSz="1219170">
              <a:spcBef>
                <a:spcPts val="127"/>
              </a:spcBef>
            </a:pPr>
            <a:r>
              <a:rPr sz="933" spc="-7" dirty="0">
                <a:solidFill>
                  <a:prstClr val="black"/>
                </a:solidFill>
                <a:latin typeface="Calibri"/>
                <a:cs typeface="Calibri"/>
              </a:rPr>
              <a:t>Belgian </a:t>
            </a:r>
            <a:r>
              <a:rPr sz="933" spc="-13" dirty="0">
                <a:solidFill>
                  <a:prstClr val="black"/>
                </a:solidFill>
                <a:latin typeface="Calibri"/>
                <a:cs typeface="Calibri"/>
              </a:rPr>
              <a:t>Francophone  Radio/TV Archive  72,000h Audio and</a:t>
            </a:r>
            <a:r>
              <a:rPr sz="933" spc="13"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23" name="object 23"/>
          <p:cNvSpPr/>
          <p:nvPr/>
        </p:nvSpPr>
        <p:spPr>
          <a:xfrm>
            <a:off x="5384800" y="2627377"/>
            <a:ext cx="2794000" cy="589279"/>
          </a:xfrm>
          <a:prstGeom prst="rect">
            <a:avLst/>
          </a:prstGeom>
          <a:blipFill>
            <a:blip r:embed="rId7"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4" name="object 24"/>
          <p:cNvSpPr txBox="1"/>
          <p:nvPr/>
        </p:nvSpPr>
        <p:spPr>
          <a:xfrm>
            <a:off x="5873835" y="3255772"/>
            <a:ext cx="1761067" cy="303374"/>
          </a:xfrm>
          <a:prstGeom prst="rect">
            <a:avLst/>
          </a:prstGeom>
        </p:spPr>
        <p:txBody>
          <a:bodyPr vert="horz" wrap="square" lIns="0" tIns="16087" rIns="0" bIns="0" rtlCol="0">
            <a:spAutoFit/>
          </a:bodyPr>
          <a:lstStyle/>
          <a:p>
            <a:pPr marL="536773" marR="6773" indent="-520687" defTabSz="1219170">
              <a:spcBef>
                <a:spcPts val="127"/>
              </a:spcBef>
            </a:pPr>
            <a:r>
              <a:rPr sz="933" spc="-7" dirty="0">
                <a:solidFill>
                  <a:prstClr val="black"/>
                </a:solidFill>
                <a:latin typeface="Calibri"/>
                <a:cs typeface="Calibri"/>
              </a:rPr>
              <a:t>Finish </a:t>
            </a:r>
            <a:r>
              <a:rPr sz="933" spc="-13" dirty="0">
                <a:solidFill>
                  <a:prstClr val="black"/>
                </a:solidFill>
                <a:latin typeface="Calibri"/>
                <a:cs typeface="Calibri"/>
              </a:rPr>
              <a:t>National Audio </a:t>
            </a:r>
            <a:r>
              <a:rPr sz="933" spc="-7" dirty="0">
                <a:solidFill>
                  <a:prstClr val="black"/>
                </a:solidFill>
                <a:latin typeface="Calibri"/>
                <a:cs typeface="Calibri"/>
              </a:rPr>
              <a:t>Visual </a:t>
            </a:r>
            <a:r>
              <a:rPr sz="933" spc="-13" dirty="0">
                <a:solidFill>
                  <a:prstClr val="black"/>
                </a:solidFill>
                <a:latin typeface="Calibri"/>
                <a:cs typeface="Calibri"/>
              </a:rPr>
              <a:t>Archive  25,000h</a:t>
            </a:r>
            <a:r>
              <a:rPr sz="933" spc="-60"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25" name="object 25"/>
          <p:cNvSpPr txBox="1"/>
          <p:nvPr/>
        </p:nvSpPr>
        <p:spPr>
          <a:xfrm>
            <a:off x="3962907" y="4357961"/>
            <a:ext cx="1200573" cy="303374"/>
          </a:xfrm>
          <a:prstGeom prst="rect">
            <a:avLst/>
          </a:prstGeom>
        </p:spPr>
        <p:txBody>
          <a:bodyPr vert="horz" wrap="square" lIns="0" tIns="16087" rIns="0" bIns="0" rtlCol="0">
            <a:spAutoFit/>
          </a:bodyPr>
          <a:lstStyle/>
          <a:p>
            <a:pPr marL="16933" marR="6773" indent="22013" defTabSz="1219170">
              <a:spcBef>
                <a:spcPts val="127"/>
              </a:spcBef>
            </a:pPr>
            <a:r>
              <a:rPr sz="933" spc="-7" dirty="0">
                <a:solidFill>
                  <a:prstClr val="black"/>
                </a:solidFill>
                <a:latin typeface="Calibri"/>
                <a:cs typeface="Calibri"/>
              </a:rPr>
              <a:t>French </a:t>
            </a:r>
            <a:r>
              <a:rPr sz="933" spc="-13" dirty="0">
                <a:solidFill>
                  <a:prstClr val="black"/>
                </a:solidFill>
                <a:latin typeface="Calibri"/>
                <a:cs typeface="Calibri"/>
              </a:rPr>
              <a:t>National Library  375,000h Audio </a:t>
            </a:r>
            <a:r>
              <a:rPr sz="933" spc="-7" dirty="0">
                <a:solidFill>
                  <a:prstClr val="black"/>
                </a:solidFill>
                <a:latin typeface="Calibri"/>
                <a:cs typeface="Calibri"/>
              </a:rPr>
              <a:t>&amp;</a:t>
            </a:r>
            <a:r>
              <a:rPr sz="933" spc="13"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26" name="object 26"/>
          <p:cNvSpPr/>
          <p:nvPr/>
        </p:nvSpPr>
        <p:spPr>
          <a:xfrm>
            <a:off x="3618992" y="3950207"/>
            <a:ext cx="2017776" cy="353567"/>
          </a:xfrm>
          <a:prstGeom prst="rect">
            <a:avLst/>
          </a:prstGeom>
          <a:blipFill>
            <a:blip r:embed="rId8" cstate="print">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7" name="object 27"/>
          <p:cNvSpPr/>
          <p:nvPr/>
        </p:nvSpPr>
        <p:spPr>
          <a:xfrm>
            <a:off x="4116831" y="2621281"/>
            <a:ext cx="1381759" cy="526287"/>
          </a:xfrm>
          <a:prstGeom prst="rect">
            <a:avLst/>
          </a:prstGeom>
          <a:blipFill>
            <a:blip r:embed="rId9"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28" name="object 28"/>
          <p:cNvSpPr txBox="1"/>
          <p:nvPr/>
        </p:nvSpPr>
        <p:spPr>
          <a:xfrm>
            <a:off x="4323080" y="3153325"/>
            <a:ext cx="1053253" cy="590504"/>
          </a:xfrm>
          <a:prstGeom prst="rect">
            <a:avLst/>
          </a:prstGeom>
        </p:spPr>
        <p:txBody>
          <a:bodyPr vert="horz" wrap="square" lIns="0" tIns="16087" rIns="0" bIns="0" rtlCol="0">
            <a:spAutoFit/>
          </a:bodyPr>
          <a:lstStyle/>
          <a:p>
            <a:pPr marL="16933" marR="6773" indent="-33866" algn="ctr" defTabSz="1219170">
              <a:spcBef>
                <a:spcPts val="127"/>
              </a:spcBef>
            </a:pPr>
            <a:r>
              <a:rPr sz="933" spc="-7" dirty="0">
                <a:solidFill>
                  <a:prstClr val="black"/>
                </a:solidFill>
                <a:latin typeface="Calibri"/>
                <a:cs typeface="Calibri"/>
              </a:rPr>
              <a:t>French </a:t>
            </a:r>
            <a:r>
              <a:rPr sz="933" spc="-13" dirty="0">
                <a:solidFill>
                  <a:prstClr val="black"/>
                </a:solidFill>
                <a:latin typeface="Calibri"/>
                <a:cs typeface="Calibri"/>
              </a:rPr>
              <a:t>National  Audio </a:t>
            </a:r>
            <a:r>
              <a:rPr sz="933" spc="-7" dirty="0">
                <a:solidFill>
                  <a:prstClr val="black"/>
                </a:solidFill>
                <a:latin typeface="Calibri"/>
                <a:cs typeface="Calibri"/>
              </a:rPr>
              <a:t>Visual </a:t>
            </a:r>
            <a:r>
              <a:rPr sz="933" spc="-13" dirty="0">
                <a:solidFill>
                  <a:prstClr val="black"/>
                </a:solidFill>
                <a:latin typeface="Calibri"/>
                <a:cs typeface="Calibri"/>
              </a:rPr>
              <a:t>institute  30,000h Audio and  Video</a:t>
            </a:r>
            <a:endParaRPr sz="933">
              <a:solidFill>
                <a:prstClr val="black"/>
              </a:solidFill>
              <a:latin typeface="Calibri"/>
              <a:cs typeface="Calibri"/>
            </a:endParaRPr>
          </a:p>
        </p:txBody>
      </p:sp>
      <p:sp>
        <p:nvSpPr>
          <p:cNvPr id="29" name="object 29"/>
          <p:cNvSpPr/>
          <p:nvPr/>
        </p:nvSpPr>
        <p:spPr>
          <a:xfrm>
            <a:off x="6240271" y="3598672"/>
            <a:ext cx="883919" cy="883920"/>
          </a:xfrm>
          <a:prstGeom prst="rect">
            <a:avLst/>
          </a:prstGeom>
          <a:blipFill>
            <a:blip r:embed="rId10"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0" name="object 30"/>
          <p:cNvSpPr txBox="1"/>
          <p:nvPr/>
        </p:nvSpPr>
        <p:spPr>
          <a:xfrm>
            <a:off x="6092953" y="4374557"/>
            <a:ext cx="1160780" cy="303374"/>
          </a:xfrm>
          <a:prstGeom prst="rect">
            <a:avLst/>
          </a:prstGeom>
        </p:spPr>
        <p:txBody>
          <a:bodyPr vert="horz" wrap="square" lIns="0" tIns="16087" rIns="0" bIns="0" rtlCol="0">
            <a:spAutoFit/>
          </a:bodyPr>
          <a:lstStyle/>
          <a:p>
            <a:pPr marL="231981" marR="6773" indent="-215895" defTabSz="1219170">
              <a:spcBef>
                <a:spcPts val="127"/>
              </a:spcBef>
            </a:pPr>
            <a:r>
              <a:rPr sz="933" spc="-7" dirty="0">
                <a:solidFill>
                  <a:prstClr val="black"/>
                </a:solidFill>
                <a:latin typeface="Calibri"/>
                <a:cs typeface="Calibri"/>
              </a:rPr>
              <a:t>VRT Belgian Radio &amp; TV  </a:t>
            </a:r>
            <a:r>
              <a:rPr sz="933" spc="-13" dirty="0">
                <a:solidFill>
                  <a:prstClr val="black"/>
                </a:solidFill>
                <a:latin typeface="Calibri"/>
                <a:cs typeface="Calibri"/>
              </a:rPr>
              <a:t>58,000h</a:t>
            </a:r>
            <a:r>
              <a:rPr sz="933" spc="-67" dirty="0">
                <a:solidFill>
                  <a:prstClr val="black"/>
                </a:solidFill>
                <a:latin typeface="Calibri"/>
                <a:cs typeface="Calibri"/>
              </a:rPr>
              <a:t> </a:t>
            </a:r>
            <a:r>
              <a:rPr sz="933" spc="-13" dirty="0">
                <a:solidFill>
                  <a:prstClr val="black"/>
                </a:solidFill>
                <a:latin typeface="Calibri"/>
                <a:cs typeface="Calibri"/>
              </a:rPr>
              <a:t>Audio</a:t>
            </a:r>
            <a:endParaRPr sz="933">
              <a:solidFill>
                <a:prstClr val="black"/>
              </a:solidFill>
              <a:latin typeface="Calibri"/>
              <a:cs typeface="Calibri"/>
            </a:endParaRPr>
          </a:p>
        </p:txBody>
      </p:sp>
      <p:sp>
        <p:nvSpPr>
          <p:cNvPr id="31" name="object 31"/>
          <p:cNvSpPr txBox="1"/>
          <p:nvPr/>
        </p:nvSpPr>
        <p:spPr>
          <a:xfrm>
            <a:off x="2649863" y="2998894"/>
            <a:ext cx="1395307" cy="446939"/>
          </a:xfrm>
          <a:prstGeom prst="rect">
            <a:avLst/>
          </a:prstGeom>
        </p:spPr>
        <p:txBody>
          <a:bodyPr vert="horz" wrap="square" lIns="0" tIns="16087" rIns="0" bIns="0" rtlCol="0">
            <a:spAutoFit/>
          </a:bodyPr>
          <a:lstStyle/>
          <a:p>
            <a:pPr marL="16933" marR="6773" indent="-2540" algn="ctr" defTabSz="1219170">
              <a:spcBef>
                <a:spcPts val="127"/>
              </a:spcBef>
            </a:pPr>
            <a:r>
              <a:rPr sz="933" spc="-13" dirty="0">
                <a:solidFill>
                  <a:prstClr val="black"/>
                </a:solidFill>
                <a:latin typeface="Calibri"/>
                <a:cs typeface="Calibri"/>
              </a:rPr>
              <a:t>United Nations  </a:t>
            </a:r>
            <a:r>
              <a:rPr sz="933" spc="-7" dirty="0">
                <a:solidFill>
                  <a:prstClr val="black"/>
                </a:solidFill>
                <a:latin typeface="Calibri"/>
                <a:cs typeface="Calibri"/>
              </a:rPr>
              <a:t>International </a:t>
            </a:r>
            <a:r>
              <a:rPr sz="933" spc="-13" dirty="0">
                <a:solidFill>
                  <a:prstClr val="black"/>
                </a:solidFill>
                <a:latin typeface="Calibri"/>
                <a:cs typeface="Calibri"/>
              </a:rPr>
              <a:t>Crime Tribunal  62,000h Audio </a:t>
            </a:r>
            <a:r>
              <a:rPr sz="933" spc="-7" dirty="0">
                <a:solidFill>
                  <a:prstClr val="black"/>
                </a:solidFill>
                <a:latin typeface="Calibri"/>
                <a:cs typeface="Calibri"/>
              </a:rPr>
              <a:t>&amp;</a:t>
            </a:r>
            <a:r>
              <a:rPr sz="933"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32" name="object 32"/>
          <p:cNvSpPr/>
          <p:nvPr/>
        </p:nvSpPr>
        <p:spPr>
          <a:xfrm>
            <a:off x="3039871" y="2395727"/>
            <a:ext cx="701039" cy="544575"/>
          </a:xfrm>
          <a:prstGeom prst="rect">
            <a:avLst/>
          </a:prstGeom>
          <a:blipFill>
            <a:blip r:embed="rId11"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3" name="object 33"/>
          <p:cNvSpPr/>
          <p:nvPr/>
        </p:nvSpPr>
        <p:spPr>
          <a:xfrm>
            <a:off x="8688831" y="4297681"/>
            <a:ext cx="1524000" cy="505967"/>
          </a:xfrm>
          <a:prstGeom prst="rect">
            <a:avLst/>
          </a:prstGeom>
          <a:blipFill>
            <a:blip r:embed="rId1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4" name="object 34"/>
          <p:cNvSpPr txBox="1"/>
          <p:nvPr/>
        </p:nvSpPr>
        <p:spPr>
          <a:xfrm>
            <a:off x="8574362" y="4941485"/>
            <a:ext cx="1723813" cy="734069"/>
          </a:xfrm>
          <a:prstGeom prst="rect">
            <a:avLst/>
          </a:prstGeom>
        </p:spPr>
        <p:txBody>
          <a:bodyPr vert="horz" wrap="square" lIns="0" tIns="16087" rIns="0" bIns="0" rtlCol="0">
            <a:spAutoFit/>
          </a:bodyPr>
          <a:lstStyle/>
          <a:p>
            <a:pPr marL="347971" marR="306486" indent="-28786" algn="just" defTabSz="1219170">
              <a:spcBef>
                <a:spcPts val="127"/>
              </a:spcBef>
            </a:pPr>
            <a:r>
              <a:rPr sz="933" spc="-7" dirty="0">
                <a:solidFill>
                  <a:prstClr val="black"/>
                </a:solidFill>
                <a:latin typeface="Calibri"/>
                <a:cs typeface="Calibri"/>
              </a:rPr>
              <a:t>Media Digitization </a:t>
            </a:r>
            <a:r>
              <a:rPr sz="933" spc="-13" dirty="0">
                <a:solidFill>
                  <a:prstClr val="black"/>
                </a:solidFill>
                <a:latin typeface="Calibri"/>
                <a:cs typeface="Calibri"/>
              </a:rPr>
              <a:t>and  </a:t>
            </a:r>
            <a:r>
              <a:rPr sz="933" spc="-7" dirty="0">
                <a:solidFill>
                  <a:prstClr val="black"/>
                </a:solidFill>
                <a:latin typeface="Calibri"/>
                <a:cs typeface="Calibri"/>
              </a:rPr>
              <a:t>Preservation </a:t>
            </a:r>
            <a:r>
              <a:rPr sz="933" spc="-13" dirty="0">
                <a:solidFill>
                  <a:prstClr val="black"/>
                </a:solidFill>
                <a:latin typeface="Calibri"/>
                <a:cs typeface="Calibri"/>
              </a:rPr>
              <a:t>Initiative  </a:t>
            </a:r>
            <a:r>
              <a:rPr sz="933" u="sng" spc="-13" dirty="0">
                <a:solidFill>
                  <a:srgbClr val="0000FF"/>
                </a:solidFill>
                <a:latin typeface="Calibri"/>
                <a:cs typeface="Calibri"/>
                <a:hlinkClick r:id="rId13"/>
              </a:rPr>
              <a:t>https://mdpi.iu.edu/</a:t>
            </a:r>
            <a:endParaRPr sz="933">
              <a:solidFill>
                <a:prstClr val="black"/>
              </a:solidFill>
              <a:latin typeface="Calibri"/>
              <a:cs typeface="Calibri"/>
            </a:endParaRPr>
          </a:p>
          <a:p>
            <a:pPr marL="439409" marR="6773" indent="-423323" defTabSz="1219170"/>
            <a:r>
              <a:rPr sz="933" spc="-7" dirty="0">
                <a:solidFill>
                  <a:prstClr val="black"/>
                </a:solidFill>
                <a:latin typeface="Calibri"/>
                <a:cs typeface="Calibri"/>
              </a:rPr>
              <a:t>Over </a:t>
            </a:r>
            <a:r>
              <a:rPr sz="933" spc="-13" dirty="0">
                <a:solidFill>
                  <a:prstClr val="black"/>
                </a:solidFill>
                <a:latin typeface="Calibri"/>
                <a:cs typeface="Calibri"/>
              </a:rPr>
              <a:t>300,000h, 25,000 </a:t>
            </a:r>
            <a:r>
              <a:rPr sz="933" spc="-7" dirty="0">
                <a:solidFill>
                  <a:prstClr val="black"/>
                </a:solidFill>
                <a:latin typeface="Calibri"/>
                <a:cs typeface="Calibri"/>
              </a:rPr>
              <a:t>reels of film  </a:t>
            </a:r>
            <a:r>
              <a:rPr sz="933" spc="-13" dirty="0">
                <a:solidFill>
                  <a:prstClr val="black"/>
                </a:solidFill>
                <a:latin typeface="Calibri"/>
                <a:cs typeface="Calibri"/>
              </a:rPr>
              <a:t>Audio, Video,</a:t>
            </a:r>
            <a:r>
              <a:rPr sz="933" dirty="0">
                <a:solidFill>
                  <a:prstClr val="black"/>
                </a:solidFill>
                <a:latin typeface="Calibri"/>
                <a:cs typeface="Calibri"/>
              </a:rPr>
              <a:t> </a:t>
            </a:r>
            <a:r>
              <a:rPr sz="933" spc="-7" dirty="0">
                <a:solidFill>
                  <a:prstClr val="black"/>
                </a:solidFill>
                <a:latin typeface="Calibri"/>
                <a:cs typeface="Calibri"/>
              </a:rPr>
              <a:t>Film</a:t>
            </a:r>
            <a:endParaRPr sz="933">
              <a:solidFill>
                <a:prstClr val="black"/>
              </a:solidFill>
              <a:latin typeface="Calibri"/>
              <a:cs typeface="Calibri"/>
            </a:endParaRPr>
          </a:p>
        </p:txBody>
      </p:sp>
      <p:sp>
        <p:nvSpPr>
          <p:cNvPr id="35" name="object 35"/>
          <p:cNvSpPr/>
          <p:nvPr/>
        </p:nvSpPr>
        <p:spPr>
          <a:xfrm>
            <a:off x="2627376" y="3814064"/>
            <a:ext cx="920496" cy="410464"/>
          </a:xfrm>
          <a:prstGeom prst="rect">
            <a:avLst/>
          </a:prstGeom>
          <a:blipFill>
            <a:blip r:embed="rId1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6" name="object 36"/>
          <p:cNvSpPr txBox="1"/>
          <p:nvPr/>
        </p:nvSpPr>
        <p:spPr>
          <a:xfrm>
            <a:off x="2608817" y="4301913"/>
            <a:ext cx="927100" cy="446939"/>
          </a:xfrm>
          <a:prstGeom prst="rect">
            <a:avLst/>
          </a:prstGeom>
        </p:spPr>
        <p:txBody>
          <a:bodyPr vert="horz" wrap="square" lIns="0" tIns="16087" rIns="0" bIns="0" rtlCol="0">
            <a:spAutoFit/>
          </a:bodyPr>
          <a:lstStyle/>
          <a:p>
            <a:pPr marL="16933" marR="6773" algn="ctr" defTabSz="1219170">
              <a:spcBef>
                <a:spcPts val="127"/>
              </a:spcBef>
            </a:pPr>
            <a:r>
              <a:rPr sz="933" spc="-7" dirty="0">
                <a:solidFill>
                  <a:prstClr val="black"/>
                </a:solidFill>
                <a:latin typeface="Calibri"/>
                <a:cs typeface="Calibri"/>
              </a:rPr>
              <a:t>avt/Sveriges</a:t>
            </a:r>
            <a:r>
              <a:rPr sz="933" spc="-47" dirty="0">
                <a:solidFill>
                  <a:prstClr val="black"/>
                </a:solidFill>
                <a:latin typeface="Calibri"/>
                <a:cs typeface="Calibri"/>
              </a:rPr>
              <a:t> </a:t>
            </a:r>
            <a:r>
              <a:rPr sz="933" spc="-7" dirty="0">
                <a:solidFill>
                  <a:prstClr val="black"/>
                </a:solidFill>
                <a:latin typeface="Calibri"/>
                <a:cs typeface="Calibri"/>
              </a:rPr>
              <a:t>Radio  </a:t>
            </a:r>
            <a:r>
              <a:rPr sz="933" spc="-13" dirty="0">
                <a:solidFill>
                  <a:prstClr val="black"/>
                </a:solidFill>
                <a:latin typeface="Calibri"/>
                <a:cs typeface="Calibri"/>
              </a:rPr>
              <a:t>Förvaltnings  100,000h</a:t>
            </a:r>
            <a:r>
              <a:rPr sz="933" spc="-53"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37" name="object 37"/>
          <p:cNvSpPr/>
          <p:nvPr/>
        </p:nvSpPr>
        <p:spPr>
          <a:xfrm>
            <a:off x="9479279" y="2828543"/>
            <a:ext cx="1121663" cy="1121663"/>
          </a:xfrm>
          <a:prstGeom prst="rect">
            <a:avLst/>
          </a:prstGeom>
          <a:blipFill>
            <a:blip r:embed="rId1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8" name="object 38"/>
          <p:cNvSpPr txBox="1"/>
          <p:nvPr/>
        </p:nvSpPr>
        <p:spPr>
          <a:xfrm>
            <a:off x="9494859" y="3773086"/>
            <a:ext cx="1117600" cy="446939"/>
          </a:xfrm>
          <a:prstGeom prst="rect">
            <a:avLst/>
          </a:prstGeom>
        </p:spPr>
        <p:txBody>
          <a:bodyPr vert="horz" wrap="square" lIns="0" tIns="16087" rIns="0" bIns="0" rtlCol="0">
            <a:spAutoFit/>
          </a:bodyPr>
          <a:lstStyle/>
          <a:p>
            <a:pPr marL="16933" marR="6773" algn="ctr" defTabSz="1219170">
              <a:spcBef>
                <a:spcPts val="127"/>
              </a:spcBef>
            </a:pPr>
            <a:r>
              <a:rPr sz="933" spc="-7" dirty="0">
                <a:solidFill>
                  <a:prstClr val="black"/>
                </a:solidFill>
                <a:latin typeface="Calibri"/>
                <a:cs typeface="Calibri"/>
              </a:rPr>
              <a:t>Imperial War</a:t>
            </a:r>
            <a:r>
              <a:rPr sz="933" spc="-53" dirty="0">
                <a:solidFill>
                  <a:prstClr val="black"/>
                </a:solidFill>
                <a:latin typeface="Calibri"/>
                <a:cs typeface="Calibri"/>
              </a:rPr>
              <a:t> </a:t>
            </a:r>
            <a:r>
              <a:rPr sz="933" spc="-7" dirty="0">
                <a:solidFill>
                  <a:prstClr val="black"/>
                </a:solidFill>
                <a:latin typeface="Calibri"/>
                <a:cs typeface="Calibri"/>
              </a:rPr>
              <a:t>Museum  </a:t>
            </a:r>
            <a:r>
              <a:rPr sz="933" spc="-13" dirty="0">
                <a:solidFill>
                  <a:prstClr val="black"/>
                </a:solidFill>
                <a:latin typeface="Calibri"/>
                <a:cs typeface="Calibri"/>
              </a:rPr>
              <a:t>London</a:t>
            </a:r>
            <a:endParaRPr sz="933">
              <a:solidFill>
                <a:prstClr val="black"/>
              </a:solidFill>
              <a:latin typeface="Calibri"/>
              <a:cs typeface="Calibri"/>
            </a:endParaRPr>
          </a:p>
          <a:p>
            <a:pPr marL="847" algn="ctr" defTabSz="1219170"/>
            <a:r>
              <a:rPr sz="933" spc="-13" dirty="0">
                <a:solidFill>
                  <a:prstClr val="black"/>
                </a:solidFill>
                <a:latin typeface="Calibri"/>
                <a:cs typeface="Calibri"/>
              </a:rPr>
              <a:t>30,000h</a:t>
            </a:r>
            <a:r>
              <a:rPr sz="933" spc="-60" dirty="0">
                <a:solidFill>
                  <a:prstClr val="black"/>
                </a:solidFill>
                <a:latin typeface="Calibri"/>
                <a:cs typeface="Calibri"/>
              </a:rPr>
              <a:t> </a:t>
            </a:r>
            <a:r>
              <a:rPr sz="933" spc="-13" dirty="0">
                <a:solidFill>
                  <a:prstClr val="black"/>
                </a:solidFill>
                <a:latin typeface="Calibri"/>
                <a:cs typeface="Calibri"/>
              </a:rPr>
              <a:t>Video</a:t>
            </a:r>
            <a:endParaRPr sz="933">
              <a:solidFill>
                <a:prstClr val="black"/>
              </a:solidFill>
              <a:latin typeface="Calibri"/>
              <a:cs typeface="Calibri"/>
            </a:endParaRPr>
          </a:p>
        </p:txBody>
      </p:sp>
      <p:sp>
        <p:nvSpPr>
          <p:cNvPr id="40" name="object 40"/>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42" name="object 42"/>
          <p:cNvSpPr txBox="1"/>
          <p:nvPr/>
        </p:nvSpPr>
        <p:spPr>
          <a:xfrm>
            <a:off x="10212662" y="6596211"/>
            <a:ext cx="127847" cy="128240"/>
          </a:xfrm>
          <a:prstGeom prst="rect">
            <a:avLst/>
          </a:prstGeom>
        </p:spPr>
        <p:txBody>
          <a:bodyPr vert="horz" wrap="square" lIns="0" tIns="0" rIns="0" bIns="0" rtlCol="0">
            <a:spAutoFit/>
          </a:bodyPr>
          <a:lstStyle/>
          <a:p>
            <a:pPr marL="33866" defTabSz="1219170">
              <a:lnSpc>
                <a:spcPts val="1013"/>
              </a:lnSpc>
            </a:pPr>
            <a:fld id="{81D60167-4931-47E6-BA6A-407CBD079E47}" type="slidenum">
              <a:rPr sz="933" spc="-7" dirty="0">
                <a:solidFill>
                  <a:srgbClr val="888888"/>
                </a:solidFill>
                <a:latin typeface="Calibri"/>
                <a:cs typeface="Calibri"/>
              </a:rPr>
              <a:pPr marL="33866" defTabSz="1219170">
                <a:lnSpc>
                  <a:spcPts val="1013"/>
                </a:lnSpc>
              </a:pPr>
              <a:t>42</a:t>
            </a:fld>
            <a:endParaRPr sz="933">
              <a:solidFill>
                <a:prstClr val="black"/>
              </a:solidFill>
              <a:latin typeface="Calibri"/>
              <a:cs typeface="Calibri"/>
            </a:endParaRPr>
          </a:p>
        </p:txBody>
      </p:sp>
      <p:sp>
        <p:nvSpPr>
          <p:cNvPr id="39" name="object 39"/>
          <p:cNvSpPr txBox="1"/>
          <p:nvPr/>
        </p:nvSpPr>
        <p:spPr>
          <a:xfrm>
            <a:off x="8224012" y="2447881"/>
            <a:ext cx="1352125" cy="303374"/>
          </a:xfrm>
          <a:prstGeom prst="rect">
            <a:avLst/>
          </a:prstGeom>
        </p:spPr>
        <p:txBody>
          <a:bodyPr vert="horz" wrap="square" lIns="0" tIns="16087" rIns="0" bIns="0" rtlCol="0">
            <a:spAutoFit/>
          </a:bodyPr>
          <a:lstStyle/>
          <a:p>
            <a:pPr marL="374217" marR="6773" indent="-358131" defTabSz="1219170">
              <a:spcBef>
                <a:spcPts val="127"/>
              </a:spcBef>
            </a:pPr>
            <a:r>
              <a:rPr sz="933" spc="-13" dirty="0">
                <a:solidFill>
                  <a:prstClr val="black"/>
                </a:solidFill>
                <a:latin typeface="Calibri"/>
                <a:cs typeface="Calibri"/>
              </a:rPr>
              <a:t>Public </a:t>
            </a:r>
            <a:r>
              <a:rPr sz="933" spc="-7" dirty="0">
                <a:solidFill>
                  <a:prstClr val="black"/>
                </a:solidFill>
                <a:latin typeface="Calibri"/>
                <a:cs typeface="Calibri"/>
              </a:rPr>
              <a:t>Broadcaster in Qatar  </a:t>
            </a:r>
            <a:r>
              <a:rPr sz="933" spc="-13" dirty="0">
                <a:solidFill>
                  <a:prstClr val="black"/>
                </a:solidFill>
                <a:latin typeface="Calibri"/>
                <a:cs typeface="Calibri"/>
              </a:rPr>
              <a:t>34,000</a:t>
            </a:r>
            <a:r>
              <a:rPr sz="933" spc="-87" dirty="0">
                <a:solidFill>
                  <a:prstClr val="black"/>
                </a:solidFill>
                <a:latin typeface="Calibri"/>
                <a:cs typeface="Calibri"/>
              </a:rPr>
              <a:t> </a:t>
            </a:r>
            <a:r>
              <a:rPr sz="933" spc="-7" dirty="0">
                <a:solidFill>
                  <a:prstClr val="black"/>
                </a:solidFill>
                <a:latin typeface="Calibri"/>
                <a:cs typeface="Calibri"/>
              </a:rPr>
              <a:t>Films</a:t>
            </a:r>
            <a:endParaRPr sz="933">
              <a:solidFill>
                <a:prstClr val="black"/>
              </a:solidFill>
              <a:latin typeface="Calibri"/>
              <a:cs typeface="Calibri"/>
            </a:endParaRPr>
          </a:p>
        </p:txBody>
      </p:sp>
    </p:spTree>
    <p:extLst>
      <p:ext uri="{BB962C8B-B14F-4D97-AF65-F5344CB8AC3E}">
        <p14:creationId xmlns:p14="http://schemas.microsoft.com/office/powerpoint/2010/main" val="3133430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29595" y="6566745"/>
            <a:ext cx="93980" cy="159810"/>
          </a:xfrm>
          <a:prstGeom prst="rect">
            <a:avLst/>
          </a:prstGeom>
        </p:spPr>
        <p:txBody>
          <a:bodyPr vert="horz" wrap="square" lIns="0" tIns="16087" rIns="0" bIns="0" rtlCol="0">
            <a:spAutoFit/>
          </a:bodyPr>
          <a:lstStyle/>
          <a:p>
            <a:pPr marL="16933" defTabSz="1219170">
              <a:spcBef>
                <a:spcPts val="127"/>
              </a:spcBef>
            </a:pPr>
            <a:r>
              <a:rPr sz="933" spc="-7" dirty="0">
                <a:solidFill>
                  <a:srgbClr val="888888"/>
                </a:solidFill>
                <a:latin typeface="Calibri"/>
                <a:cs typeface="Calibri"/>
              </a:rPr>
              <a:t>6</a:t>
            </a:r>
            <a:endParaRPr sz="933">
              <a:solidFill>
                <a:prstClr val="black"/>
              </a:solidFill>
              <a:latin typeface="Calibri"/>
              <a:cs typeface="Calibri"/>
            </a:endParaRPr>
          </a:p>
        </p:txBody>
      </p:sp>
      <p:sp>
        <p:nvSpPr>
          <p:cNvPr id="4" name="object 4"/>
          <p:cNvSpPr/>
          <p:nvPr/>
        </p:nvSpPr>
        <p:spPr>
          <a:xfrm>
            <a:off x="8887968" y="0"/>
            <a:ext cx="1623568" cy="15300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1839909" y="393191"/>
            <a:ext cx="6090073" cy="386430"/>
          </a:xfrm>
          <a:prstGeom prst="rect">
            <a:avLst/>
          </a:prstGeom>
        </p:spPr>
        <p:txBody>
          <a:bodyPr vert="horz" wrap="square" lIns="0" tIns="16933" rIns="0" bIns="0" rtlCol="0">
            <a:spAutoFit/>
          </a:bodyPr>
          <a:lstStyle/>
          <a:p>
            <a:pPr marL="16933">
              <a:spcBef>
                <a:spcPts val="133"/>
              </a:spcBef>
            </a:pPr>
            <a:r>
              <a:rPr sz="2400" spc="-7" dirty="0"/>
              <a:t>MEMNON ARCHIVING </a:t>
            </a:r>
            <a:r>
              <a:rPr sz="2400" spc="-13" dirty="0"/>
              <a:t>SERVICES,</a:t>
            </a:r>
            <a:r>
              <a:rPr sz="2400" spc="-40" dirty="0"/>
              <a:t> </a:t>
            </a:r>
            <a:r>
              <a:rPr sz="2400" spc="-20" dirty="0"/>
              <a:t>BLOOMINGTON</a:t>
            </a:r>
            <a:endParaRPr sz="2400"/>
          </a:p>
        </p:txBody>
      </p:sp>
      <p:sp>
        <p:nvSpPr>
          <p:cNvPr id="6" name="object 6"/>
          <p:cNvSpPr txBox="1"/>
          <p:nvPr/>
        </p:nvSpPr>
        <p:spPr>
          <a:xfrm>
            <a:off x="1839908" y="6566746"/>
            <a:ext cx="2831253" cy="159810"/>
          </a:xfrm>
          <a:prstGeom prst="rect">
            <a:avLst/>
          </a:prstGeom>
        </p:spPr>
        <p:txBody>
          <a:bodyPr vert="horz" wrap="square" lIns="0" tIns="16087" rIns="0" bIns="0" rtlCol="0">
            <a:spAutoFit/>
          </a:bodyPr>
          <a:lstStyle/>
          <a:p>
            <a:pPr marL="16933" defTabSz="1219170">
              <a:spcBef>
                <a:spcPts val="127"/>
              </a:spcBef>
            </a:pPr>
            <a:r>
              <a:rPr sz="933" spc="-13" dirty="0">
                <a:solidFill>
                  <a:srgbClr val="888888"/>
                </a:solidFill>
                <a:latin typeface="Calibri"/>
                <a:cs typeface="Calibri"/>
              </a:rPr>
              <a:t>©2017 </a:t>
            </a:r>
            <a:r>
              <a:rPr sz="933" spc="-7" dirty="0">
                <a:solidFill>
                  <a:srgbClr val="888888"/>
                </a:solidFill>
                <a:latin typeface="Calibri"/>
                <a:cs typeface="Calibri"/>
              </a:rPr>
              <a:t>Memnon </a:t>
            </a:r>
            <a:r>
              <a:rPr sz="933" spc="-13" dirty="0">
                <a:solidFill>
                  <a:srgbClr val="888888"/>
                </a:solidFill>
                <a:latin typeface="Calibri"/>
                <a:cs typeface="Calibri"/>
              </a:rPr>
              <a:t>Archiving </a:t>
            </a:r>
            <a:r>
              <a:rPr sz="933" spc="-7" dirty="0">
                <a:solidFill>
                  <a:srgbClr val="888888"/>
                </a:solidFill>
                <a:latin typeface="Calibri"/>
                <a:cs typeface="Calibri"/>
              </a:rPr>
              <a:t>Services Inc. All </a:t>
            </a:r>
            <a:r>
              <a:rPr sz="933" spc="-13" dirty="0">
                <a:solidFill>
                  <a:srgbClr val="888888"/>
                </a:solidFill>
                <a:latin typeface="Calibri"/>
                <a:cs typeface="Calibri"/>
              </a:rPr>
              <a:t>rights </a:t>
            </a:r>
            <a:r>
              <a:rPr sz="933" spc="33" dirty="0">
                <a:solidFill>
                  <a:srgbClr val="888888"/>
                </a:solidFill>
                <a:latin typeface="Calibri"/>
                <a:cs typeface="Calibri"/>
              </a:rPr>
              <a:t> </a:t>
            </a:r>
            <a:r>
              <a:rPr sz="933" spc="-7" dirty="0">
                <a:solidFill>
                  <a:srgbClr val="888888"/>
                </a:solidFill>
                <a:latin typeface="Calibri"/>
                <a:cs typeface="Calibri"/>
              </a:rPr>
              <a:t>reserved</a:t>
            </a:r>
            <a:endParaRPr sz="933">
              <a:solidFill>
                <a:prstClr val="black"/>
              </a:solidFill>
              <a:latin typeface="Calibri"/>
              <a:cs typeface="Calibri"/>
            </a:endParaRPr>
          </a:p>
        </p:txBody>
      </p:sp>
      <p:sp>
        <p:nvSpPr>
          <p:cNvPr id="7" name="object 7"/>
          <p:cNvSpPr/>
          <p:nvPr/>
        </p:nvSpPr>
        <p:spPr>
          <a:xfrm>
            <a:off x="7140447" y="1129792"/>
            <a:ext cx="3332480" cy="15585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7130287" y="1119633"/>
            <a:ext cx="3352800" cy="1579033"/>
          </a:xfrm>
          <a:custGeom>
            <a:avLst/>
            <a:gdLst/>
            <a:ahLst/>
            <a:cxnLst/>
            <a:rect l="l" t="t" r="r" b="b"/>
            <a:pathLst>
              <a:path w="2514600" h="1184275">
                <a:moveTo>
                  <a:pt x="0" y="1184148"/>
                </a:moveTo>
                <a:lnTo>
                  <a:pt x="2514599" y="1184148"/>
                </a:lnTo>
                <a:lnTo>
                  <a:pt x="2514599" y="0"/>
                </a:lnTo>
                <a:lnTo>
                  <a:pt x="0" y="0"/>
                </a:lnTo>
                <a:lnTo>
                  <a:pt x="0" y="1184148"/>
                </a:lnTo>
                <a:close/>
              </a:path>
            </a:pathLst>
          </a:custGeom>
          <a:ln w="15240">
            <a:solidFill>
              <a:srgbClr val="C00000"/>
            </a:solidFill>
          </a:ln>
        </p:spPr>
        <p:txBody>
          <a:bodyPr wrap="square" lIns="0" tIns="0" rIns="0" bIns="0" rtlCol="0"/>
          <a:lstStyle/>
          <a:p>
            <a:pPr defTabSz="1219170"/>
            <a:endParaRPr sz="2400">
              <a:solidFill>
                <a:prstClr val="black"/>
              </a:solidFill>
              <a:latin typeface="Calibri"/>
            </a:endParaRPr>
          </a:p>
        </p:txBody>
      </p:sp>
      <p:sp>
        <p:nvSpPr>
          <p:cNvPr id="9" name="object 9"/>
          <p:cNvSpPr txBox="1"/>
          <p:nvPr/>
        </p:nvSpPr>
        <p:spPr>
          <a:xfrm>
            <a:off x="1839908" y="914907"/>
            <a:ext cx="4947072" cy="5413447"/>
          </a:xfrm>
          <a:prstGeom prst="rect">
            <a:avLst/>
          </a:prstGeom>
        </p:spPr>
        <p:txBody>
          <a:bodyPr vert="horz" wrap="square" lIns="0" tIns="16933" rIns="0" bIns="0" rtlCol="0">
            <a:spAutoFit/>
          </a:bodyPr>
          <a:lstStyle/>
          <a:p>
            <a:pPr marL="246374" marR="291246" indent="-229441" defTabSz="1219170">
              <a:spcBef>
                <a:spcPts val="133"/>
              </a:spcBef>
              <a:buFont typeface="Arial"/>
              <a:buChar char="•"/>
              <a:tabLst>
                <a:tab pos="247220" algn="l"/>
              </a:tabLst>
            </a:pPr>
            <a:r>
              <a:rPr sz="1600" spc="-13" dirty="0">
                <a:solidFill>
                  <a:prstClr val="black"/>
                </a:solidFill>
                <a:latin typeface="Calibri"/>
                <a:cs typeface="Calibri"/>
              </a:rPr>
              <a:t>Located </a:t>
            </a:r>
            <a:r>
              <a:rPr sz="1600" dirty="0">
                <a:solidFill>
                  <a:prstClr val="black"/>
                </a:solidFill>
                <a:latin typeface="Calibri"/>
                <a:cs typeface="Calibri"/>
              </a:rPr>
              <a:t>in the Indiana </a:t>
            </a:r>
            <a:r>
              <a:rPr sz="1600" spc="-7" dirty="0">
                <a:solidFill>
                  <a:prstClr val="black"/>
                </a:solidFill>
                <a:latin typeface="Calibri"/>
                <a:cs typeface="Calibri"/>
              </a:rPr>
              <a:t>University Innovation </a:t>
            </a:r>
            <a:r>
              <a:rPr sz="1600" spc="-27" dirty="0">
                <a:solidFill>
                  <a:prstClr val="black"/>
                </a:solidFill>
                <a:latin typeface="Calibri"/>
                <a:cs typeface="Calibri"/>
              </a:rPr>
              <a:t>Center,</a:t>
            </a:r>
            <a:r>
              <a:rPr sz="1600" spc="-200" dirty="0">
                <a:solidFill>
                  <a:prstClr val="black"/>
                </a:solidFill>
                <a:latin typeface="Calibri"/>
                <a:cs typeface="Calibri"/>
              </a:rPr>
              <a:t> </a:t>
            </a:r>
            <a:r>
              <a:rPr sz="1600" dirty="0">
                <a:solidFill>
                  <a:prstClr val="black"/>
                </a:solidFill>
                <a:latin typeface="Calibri"/>
                <a:cs typeface="Calibri"/>
              </a:rPr>
              <a:t>a  </a:t>
            </a:r>
            <a:r>
              <a:rPr sz="1600" spc="-7" dirty="0">
                <a:solidFill>
                  <a:prstClr val="black"/>
                </a:solidFill>
                <a:latin typeface="Calibri"/>
                <a:cs typeface="Calibri"/>
              </a:rPr>
              <a:t>Silver LEED </a:t>
            </a:r>
            <a:r>
              <a:rPr sz="1600" spc="-13" dirty="0">
                <a:solidFill>
                  <a:prstClr val="black"/>
                </a:solidFill>
                <a:latin typeface="Calibri"/>
                <a:cs typeface="Calibri"/>
              </a:rPr>
              <a:t>rated</a:t>
            </a:r>
            <a:r>
              <a:rPr sz="1600" spc="-107" dirty="0">
                <a:solidFill>
                  <a:prstClr val="black"/>
                </a:solidFill>
                <a:latin typeface="Calibri"/>
                <a:cs typeface="Calibri"/>
              </a:rPr>
              <a:t> </a:t>
            </a:r>
            <a:r>
              <a:rPr sz="1600" spc="-7" dirty="0">
                <a:solidFill>
                  <a:prstClr val="black"/>
                </a:solidFill>
                <a:latin typeface="Calibri"/>
                <a:cs typeface="Calibri"/>
              </a:rPr>
              <a:t>building</a:t>
            </a:r>
            <a:endParaRPr sz="1600">
              <a:solidFill>
                <a:prstClr val="black"/>
              </a:solidFill>
              <a:latin typeface="Calibri"/>
              <a:cs typeface="Calibri"/>
            </a:endParaRPr>
          </a:p>
          <a:p>
            <a:pPr marL="246374" indent="-229441" defTabSz="1219170">
              <a:spcBef>
                <a:spcPts val="800"/>
              </a:spcBef>
              <a:buFont typeface="Arial"/>
              <a:buChar char="•"/>
              <a:tabLst>
                <a:tab pos="247220" algn="l"/>
              </a:tabLst>
            </a:pPr>
            <a:r>
              <a:rPr sz="1600" spc="-7" dirty="0">
                <a:solidFill>
                  <a:prstClr val="black"/>
                </a:solidFill>
                <a:latin typeface="Calibri"/>
                <a:cs typeface="Calibri"/>
              </a:rPr>
              <a:t>Co-located with </a:t>
            </a:r>
            <a:r>
              <a:rPr sz="1600" dirty="0">
                <a:solidFill>
                  <a:prstClr val="black"/>
                </a:solidFill>
                <a:latin typeface="Calibri"/>
                <a:cs typeface="Calibri"/>
              </a:rPr>
              <a:t>Indiana </a:t>
            </a:r>
            <a:r>
              <a:rPr sz="1600" spc="-13" dirty="0">
                <a:solidFill>
                  <a:prstClr val="black"/>
                </a:solidFill>
                <a:latin typeface="Calibri"/>
                <a:cs typeface="Calibri"/>
              </a:rPr>
              <a:t>University’s </a:t>
            </a:r>
            <a:r>
              <a:rPr sz="1600" dirty="0">
                <a:solidFill>
                  <a:prstClr val="black"/>
                </a:solidFill>
                <a:latin typeface="Calibri"/>
                <a:cs typeface="Calibri"/>
              </a:rPr>
              <a:t>MDPI</a:t>
            </a:r>
            <a:r>
              <a:rPr sz="1600" spc="-87" dirty="0">
                <a:solidFill>
                  <a:prstClr val="black"/>
                </a:solidFill>
                <a:latin typeface="Calibri"/>
                <a:cs typeface="Calibri"/>
              </a:rPr>
              <a:t> </a:t>
            </a:r>
            <a:r>
              <a:rPr sz="1600" spc="-7" dirty="0">
                <a:solidFill>
                  <a:prstClr val="black"/>
                </a:solidFill>
                <a:latin typeface="Calibri"/>
                <a:cs typeface="Calibri"/>
              </a:rPr>
              <a:t>studios</a:t>
            </a:r>
            <a:endParaRPr sz="1600">
              <a:solidFill>
                <a:prstClr val="black"/>
              </a:solidFill>
              <a:latin typeface="Calibri"/>
              <a:cs typeface="Calibri"/>
            </a:endParaRPr>
          </a:p>
          <a:p>
            <a:pPr marL="246374" indent="-229441" defTabSz="1219170">
              <a:spcBef>
                <a:spcPts val="800"/>
              </a:spcBef>
              <a:buFont typeface="Arial"/>
              <a:buChar char="•"/>
              <a:tabLst>
                <a:tab pos="247220" algn="l"/>
              </a:tabLst>
            </a:pPr>
            <a:r>
              <a:rPr sz="1600" spc="-7" dirty="0">
                <a:solidFill>
                  <a:prstClr val="black"/>
                </a:solidFill>
                <a:latin typeface="Calibri"/>
                <a:cs typeface="Calibri"/>
              </a:rPr>
              <a:t>Memnon space completely remodeled </a:t>
            </a:r>
            <a:r>
              <a:rPr sz="1600" dirty="0">
                <a:solidFill>
                  <a:prstClr val="black"/>
                </a:solidFill>
                <a:latin typeface="Calibri"/>
                <a:cs typeface="Calibri"/>
              </a:rPr>
              <a:t>in</a:t>
            </a:r>
            <a:r>
              <a:rPr sz="1600" spc="-47" dirty="0">
                <a:solidFill>
                  <a:prstClr val="black"/>
                </a:solidFill>
                <a:latin typeface="Calibri"/>
                <a:cs typeface="Calibri"/>
              </a:rPr>
              <a:t> </a:t>
            </a:r>
            <a:r>
              <a:rPr sz="1600" dirty="0">
                <a:solidFill>
                  <a:prstClr val="black"/>
                </a:solidFill>
                <a:latin typeface="Calibri"/>
                <a:cs typeface="Calibri"/>
              </a:rPr>
              <a:t>2015</a:t>
            </a:r>
            <a:endParaRPr sz="1600">
              <a:solidFill>
                <a:prstClr val="black"/>
              </a:solidFill>
              <a:latin typeface="Calibri"/>
              <a:cs typeface="Calibri"/>
            </a:endParaRPr>
          </a:p>
          <a:p>
            <a:pPr marL="246374" marR="418243" indent="-229441" algn="just" defTabSz="1219170">
              <a:spcBef>
                <a:spcPts val="793"/>
              </a:spcBef>
              <a:buFont typeface="Arial"/>
              <a:buChar char="•"/>
              <a:tabLst>
                <a:tab pos="247220" algn="l"/>
              </a:tabLst>
            </a:pPr>
            <a:r>
              <a:rPr sz="1600" spc="-7" dirty="0">
                <a:solidFill>
                  <a:prstClr val="black"/>
                </a:solidFill>
                <a:latin typeface="Calibri"/>
                <a:cs typeface="Calibri"/>
              </a:rPr>
              <a:t>Memnon installed more </a:t>
            </a:r>
            <a:r>
              <a:rPr sz="1600" dirty="0">
                <a:solidFill>
                  <a:prstClr val="black"/>
                </a:solidFill>
                <a:latin typeface="Calibri"/>
                <a:cs typeface="Calibri"/>
              </a:rPr>
              <a:t>than 30,000 </a:t>
            </a:r>
            <a:r>
              <a:rPr sz="1600" spc="-13" dirty="0">
                <a:solidFill>
                  <a:prstClr val="black"/>
                </a:solidFill>
                <a:latin typeface="Calibri"/>
                <a:cs typeface="Calibri"/>
              </a:rPr>
              <a:t>feet </a:t>
            </a:r>
            <a:r>
              <a:rPr sz="1600" spc="-7" dirty="0">
                <a:solidFill>
                  <a:prstClr val="black"/>
                </a:solidFill>
                <a:latin typeface="Calibri"/>
                <a:cs typeface="Calibri"/>
              </a:rPr>
              <a:t>of </a:t>
            </a:r>
            <a:r>
              <a:rPr sz="1600" spc="-47" dirty="0">
                <a:solidFill>
                  <a:prstClr val="black"/>
                </a:solidFill>
                <a:latin typeface="Calibri"/>
                <a:cs typeface="Calibri"/>
              </a:rPr>
              <a:t>CAT </a:t>
            </a:r>
            <a:r>
              <a:rPr sz="1600" dirty="0">
                <a:solidFill>
                  <a:prstClr val="black"/>
                </a:solidFill>
                <a:latin typeface="Calibri"/>
                <a:cs typeface="Calibri"/>
              </a:rPr>
              <a:t>6E,  10,000 </a:t>
            </a:r>
            <a:r>
              <a:rPr sz="1600" spc="-13" dirty="0">
                <a:solidFill>
                  <a:prstClr val="black"/>
                </a:solidFill>
                <a:latin typeface="Calibri"/>
                <a:cs typeface="Calibri"/>
              </a:rPr>
              <a:t>feet </a:t>
            </a:r>
            <a:r>
              <a:rPr sz="1600" spc="-7" dirty="0">
                <a:solidFill>
                  <a:prstClr val="black"/>
                </a:solidFill>
                <a:latin typeface="Calibri"/>
                <a:cs typeface="Calibri"/>
              </a:rPr>
              <a:t>of Hi Def </a:t>
            </a:r>
            <a:r>
              <a:rPr sz="1600" spc="-13" dirty="0">
                <a:solidFill>
                  <a:prstClr val="black"/>
                </a:solidFill>
                <a:latin typeface="Calibri"/>
                <a:cs typeface="Calibri"/>
              </a:rPr>
              <a:t>COAX, </a:t>
            </a:r>
            <a:r>
              <a:rPr sz="1600" dirty="0">
                <a:solidFill>
                  <a:prstClr val="black"/>
                </a:solidFill>
                <a:latin typeface="Calibri"/>
                <a:cs typeface="Calibri"/>
              </a:rPr>
              <a:t>10,000 </a:t>
            </a:r>
            <a:r>
              <a:rPr sz="1600" spc="-13" dirty="0">
                <a:solidFill>
                  <a:prstClr val="black"/>
                </a:solidFill>
                <a:latin typeface="Calibri"/>
                <a:cs typeface="Calibri"/>
              </a:rPr>
              <a:t>feet </a:t>
            </a:r>
            <a:r>
              <a:rPr sz="1600" spc="-7" dirty="0">
                <a:solidFill>
                  <a:prstClr val="black"/>
                </a:solidFill>
                <a:latin typeface="Calibri"/>
                <a:cs typeface="Calibri"/>
              </a:rPr>
              <a:t>of balanced  </a:t>
            </a:r>
            <a:r>
              <a:rPr sz="1600" dirty="0">
                <a:solidFill>
                  <a:prstClr val="black"/>
                </a:solidFill>
                <a:latin typeface="Calibri"/>
                <a:cs typeface="Calibri"/>
              </a:rPr>
              <a:t>audio</a:t>
            </a:r>
            <a:r>
              <a:rPr sz="1600" spc="-133" dirty="0">
                <a:solidFill>
                  <a:prstClr val="black"/>
                </a:solidFill>
                <a:latin typeface="Calibri"/>
                <a:cs typeface="Calibri"/>
              </a:rPr>
              <a:t> </a:t>
            </a:r>
            <a:r>
              <a:rPr sz="1600" spc="-7" dirty="0">
                <a:solidFill>
                  <a:prstClr val="black"/>
                </a:solidFill>
                <a:latin typeface="Calibri"/>
                <a:cs typeface="Calibri"/>
              </a:rPr>
              <a:t>cable</a:t>
            </a:r>
            <a:endParaRPr sz="1600">
              <a:solidFill>
                <a:prstClr val="black"/>
              </a:solidFill>
              <a:latin typeface="Calibri"/>
              <a:cs typeface="Calibri"/>
            </a:endParaRPr>
          </a:p>
          <a:p>
            <a:pPr marL="246374" marR="86357" indent="-229441" defTabSz="1219170">
              <a:spcBef>
                <a:spcPts val="793"/>
              </a:spcBef>
              <a:buFont typeface="Arial"/>
              <a:buChar char="•"/>
              <a:tabLst>
                <a:tab pos="247220" algn="l"/>
              </a:tabLst>
            </a:pPr>
            <a:r>
              <a:rPr sz="1600" spc="-7" dirty="0">
                <a:solidFill>
                  <a:prstClr val="black"/>
                </a:solidFill>
                <a:latin typeface="Calibri"/>
                <a:cs typeface="Calibri"/>
              </a:rPr>
              <a:t>The facility </a:t>
            </a:r>
            <a:r>
              <a:rPr sz="1600" dirty="0">
                <a:solidFill>
                  <a:prstClr val="black"/>
                </a:solidFill>
                <a:latin typeface="Calibri"/>
                <a:cs typeface="Calibri"/>
              </a:rPr>
              <a:t>has </a:t>
            </a:r>
            <a:r>
              <a:rPr sz="1600" spc="-7" dirty="0">
                <a:solidFill>
                  <a:prstClr val="black"/>
                </a:solidFill>
                <a:latin typeface="Calibri"/>
                <a:cs typeface="Calibri"/>
              </a:rPr>
              <a:t>three sources </a:t>
            </a:r>
            <a:r>
              <a:rPr sz="1600" dirty="0">
                <a:solidFill>
                  <a:prstClr val="black"/>
                </a:solidFill>
                <a:latin typeface="Calibri"/>
                <a:cs typeface="Calibri"/>
              </a:rPr>
              <a:t>of </a:t>
            </a:r>
            <a:r>
              <a:rPr sz="1600" spc="-7" dirty="0">
                <a:solidFill>
                  <a:prstClr val="black"/>
                </a:solidFill>
                <a:latin typeface="Calibri"/>
                <a:cs typeface="Calibri"/>
              </a:rPr>
              <a:t>power with </a:t>
            </a:r>
            <a:r>
              <a:rPr sz="1600" dirty="0">
                <a:solidFill>
                  <a:prstClr val="black"/>
                </a:solidFill>
                <a:latin typeface="Calibri"/>
                <a:cs typeface="Calibri"/>
              </a:rPr>
              <a:t>a </a:t>
            </a:r>
            <a:r>
              <a:rPr sz="1600" spc="-7" dirty="0">
                <a:solidFill>
                  <a:prstClr val="black"/>
                </a:solidFill>
                <a:latin typeface="Calibri"/>
                <a:cs typeface="Calibri"/>
              </a:rPr>
              <a:t>dedicated  </a:t>
            </a:r>
            <a:r>
              <a:rPr sz="1600" dirty="0">
                <a:solidFill>
                  <a:prstClr val="black"/>
                </a:solidFill>
                <a:latin typeface="Calibri"/>
                <a:cs typeface="Calibri"/>
              </a:rPr>
              <a:t>50 </a:t>
            </a:r>
            <a:r>
              <a:rPr sz="1600" spc="-40" dirty="0">
                <a:solidFill>
                  <a:prstClr val="black"/>
                </a:solidFill>
                <a:latin typeface="Calibri"/>
                <a:cs typeface="Calibri"/>
              </a:rPr>
              <a:t>kVa </a:t>
            </a:r>
            <a:r>
              <a:rPr sz="1600" spc="-13" dirty="0">
                <a:solidFill>
                  <a:prstClr val="black"/>
                </a:solidFill>
                <a:latin typeface="Calibri"/>
                <a:cs typeface="Calibri"/>
              </a:rPr>
              <a:t>Power </a:t>
            </a:r>
            <a:r>
              <a:rPr sz="1600" spc="-7" dirty="0">
                <a:solidFill>
                  <a:prstClr val="black"/>
                </a:solidFill>
                <a:latin typeface="Calibri"/>
                <a:cs typeface="Calibri"/>
              </a:rPr>
              <a:t>Distribution </a:t>
            </a:r>
            <a:r>
              <a:rPr sz="1600" dirty="0">
                <a:solidFill>
                  <a:prstClr val="black"/>
                </a:solidFill>
                <a:latin typeface="Calibri"/>
                <a:cs typeface="Calibri"/>
              </a:rPr>
              <a:t>Unit </a:t>
            </a:r>
            <a:r>
              <a:rPr sz="1600" spc="-13" dirty="0">
                <a:solidFill>
                  <a:prstClr val="black"/>
                </a:solidFill>
                <a:latin typeface="Calibri"/>
                <a:cs typeface="Calibri"/>
              </a:rPr>
              <a:t>for </a:t>
            </a:r>
            <a:r>
              <a:rPr sz="1600" dirty="0">
                <a:solidFill>
                  <a:prstClr val="black"/>
                </a:solidFill>
                <a:latin typeface="Calibri"/>
                <a:cs typeface="Calibri"/>
              </a:rPr>
              <a:t>all </a:t>
            </a:r>
            <a:r>
              <a:rPr sz="1600" spc="-7" dirty="0">
                <a:solidFill>
                  <a:prstClr val="black"/>
                </a:solidFill>
                <a:latin typeface="Calibri"/>
                <a:cs typeface="Calibri"/>
              </a:rPr>
              <a:t>digitization  </a:t>
            </a:r>
            <a:r>
              <a:rPr sz="1600" dirty="0">
                <a:solidFill>
                  <a:prstClr val="black"/>
                </a:solidFill>
                <a:latin typeface="Calibri"/>
                <a:cs typeface="Calibri"/>
              </a:rPr>
              <a:t>equipment</a:t>
            </a:r>
            <a:endParaRPr sz="1600">
              <a:solidFill>
                <a:prstClr val="black"/>
              </a:solidFill>
              <a:latin typeface="Calibri"/>
              <a:cs typeface="Calibri"/>
            </a:endParaRPr>
          </a:p>
          <a:p>
            <a:pPr marL="246374" marR="6773" indent="-229441" defTabSz="1219170">
              <a:spcBef>
                <a:spcPts val="793"/>
              </a:spcBef>
              <a:buFont typeface="Arial"/>
              <a:buChar char="•"/>
              <a:tabLst>
                <a:tab pos="247220" algn="l"/>
              </a:tabLst>
            </a:pPr>
            <a:r>
              <a:rPr sz="1600" dirty="0">
                <a:solidFill>
                  <a:prstClr val="black"/>
                </a:solidFill>
                <a:latin typeface="Calibri"/>
                <a:cs typeface="Calibri"/>
              </a:rPr>
              <a:t>Multiple </a:t>
            </a:r>
            <a:r>
              <a:rPr sz="1600" spc="-13" dirty="0">
                <a:solidFill>
                  <a:prstClr val="black"/>
                </a:solidFill>
                <a:latin typeface="Calibri"/>
                <a:cs typeface="Calibri"/>
              </a:rPr>
              <a:t>data networks </a:t>
            </a:r>
            <a:r>
              <a:rPr sz="1600" spc="-7" dirty="0">
                <a:solidFill>
                  <a:prstClr val="black"/>
                </a:solidFill>
                <a:latin typeface="Calibri"/>
                <a:cs typeface="Calibri"/>
              </a:rPr>
              <a:t>including </a:t>
            </a:r>
            <a:r>
              <a:rPr sz="1600" spc="-13" dirty="0">
                <a:solidFill>
                  <a:prstClr val="black"/>
                </a:solidFill>
                <a:latin typeface="Calibri"/>
                <a:cs typeface="Calibri"/>
              </a:rPr>
              <a:t>two </a:t>
            </a:r>
            <a:r>
              <a:rPr sz="1600" dirty="0">
                <a:solidFill>
                  <a:prstClr val="black"/>
                </a:solidFill>
                <a:latin typeface="Calibri"/>
                <a:cs typeface="Calibri"/>
              </a:rPr>
              <a:t>high </a:t>
            </a:r>
            <a:r>
              <a:rPr sz="1600" spc="-7" dirty="0">
                <a:solidFill>
                  <a:prstClr val="black"/>
                </a:solidFill>
                <a:latin typeface="Calibri"/>
                <a:cs typeface="Calibri"/>
              </a:rPr>
              <a:t>speed </a:t>
            </a:r>
            <a:r>
              <a:rPr sz="1600" dirty="0">
                <a:solidFill>
                  <a:prstClr val="black"/>
                </a:solidFill>
                <a:latin typeface="Calibri"/>
                <a:cs typeface="Calibri"/>
              </a:rPr>
              <a:t>10 Gbs  fiber </a:t>
            </a:r>
            <a:r>
              <a:rPr sz="1600" spc="-7" dirty="0">
                <a:solidFill>
                  <a:prstClr val="black"/>
                </a:solidFill>
                <a:latin typeface="Calibri"/>
                <a:cs typeface="Calibri"/>
              </a:rPr>
              <a:t>optic</a:t>
            </a:r>
            <a:r>
              <a:rPr sz="1600" spc="-100" dirty="0">
                <a:solidFill>
                  <a:prstClr val="black"/>
                </a:solidFill>
                <a:latin typeface="Calibri"/>
                <a:cs typeface="Calibri"/>
              </a:rPr>
              <a:t> </a:t>
            </a:r>
            <a:r>
              <a:rPr sz="1600" spc="-7" dirty="0">
                <a:solidFill>
                  <a:prstClr val="black"/>
                </a:solidFill>
                <a:latin typeface="Calibri"/>
                <a:cs typeface="Calibri"/>
              </a:rPr>
              <a:t>connections</a:t>
            </a:r>
            <a:endParaRPr sz="1600">
              <a:solidFill>
                <a:prstClr val="black"/>
              </a:solidFill>
              <a:latin typeface="Calibri"/>
              <a:cs typeface="Calibri"/>
            </a:endParaRPr>
          </a:p>
          <a:p>
            <a:pPr marL="246374" marR="362364" indent="-229441" defTabSz="1219170">
              <a:spcBef>
                <a:spcPts val="793"/>
              </a:spcBef>
              <a:buFont typeface="Arial"/>
              <a:buChar char="•"/>
              <a:tabLst>
                <a:tab pos="247220" algn="l"/>
              </a:tabLst>
            </a:pPr>
            <a:r>
              <a:rPr sz="1600" spc="-13" dirty="0">
                <a:solidFill>
                  <a:prstClr val="black"/>
                </a:solidFill>
                <a:latin typeface="Calibri"/>
                <a:cs typeface="Calibri"/>
              </a:rPr>
              <a:t>Rolled </a:t>
            </a:r>
            <a:r>
              <a:rPr sz="1600" dirty="0">
                <a:solidFill>
                  <a:prstClr val="black"/>
                </a:solidFill>
                <a:latin typeface="Calibri"/>
                <a:cs typeface="Calibri"/>
              </a:rPr>
              <a:t>marmoleum </a:t>
            </a:r>
            <a:r>
              <a:rPr sz="1600" spc="-7" dirty="0">
                <a:solidFill>
                  <a:prstClr val="black"/>
                </a:solidFill>
                <a:latin typeface="Calibri"/>
                <a:cs typeface="Calibri"/>
              </a:rPr>
              <a:t>floors to reduce </a:t>
            </a:r>
            <a:r>
              <a:rPr sz="1600" dirty="0">
                <a:solidFill>
                  <a:prstClr val="black"/>
                </a:solidFill>
                <a:latin typeface="Calibri"/>
                <a:cs typeface="Calibri"/>
              </a:rPr>
              <a:t>the </a:t>
            </a:r>
            <a:r>
              <a:rPr sz="1600" spc="-7" dirty="0">
                <a:solidFill>
                  <a:prstClr val="black"/>
                </a:solidFill>
                <a:latin typeface="Calibri"/>
                <a:cs typeface="Calibri"/>
              </a:rPr>
              <a:t>potential </a:t>
            </a:r>
            <a:r>
              <a:rPr sz="1600" spc="-13" dirty="0">
                <a:solidFill>
                  <a:prstClr val="black"/>
                </a:solidFill>
                <a:latin typeface="Calibri"/>
                <a:cs typeface="Calibri"/>
              </a:rPr>
              <a:t>for  static </a:t>
            </a:r>
            <a:r>
              <a:rPr sz="1600" spc="-7" dirty="0">
                <a:solidFill>
                  <a:prstClr val="black"/>
                </a:solidFill>
                <a:latin typeface="Calibri"/>
                <a:cs typeface="Calibri"/>
              </a:rPr>
              <a:t>electricity </a:t>
            </a:r>
            <a:r>
              <a:rPr sz="1600" dirty="0">
                <a:solidFill>
                  <a:prstClr val="black"/>
                </a:solidFill>
                <a:latin typeface="Calibri"/>
                <a:cs typeface="Calibri"/>
              </a:rPr>
              <a:t>and </a:t>
            </a:r>
            <a:r>
              <a:rPr sz="1600" spc="-13" dirty="0">
                <a:solidFill>
                  <a:prstClr val="black"/>
                </a:solidFill>
                <a:latin typeface="Calibri"/>
                <a:cs typeface="Calibri"/>
              </a:rPr>
              <a:t>provide </a:t>
            </a:r>
            <a:r>
              <a:rPr sz="1600" dirty="0">
                <a:solidFill>
                  <a:prstClr val="black"/>
                </a:solidFill>
                <a:latin typeface="Calibri"/>
                <a:cs typeface="Calibri"/>
              </a:rPr>
              <a:t>a </a:t>
            </a:r>
            <a:r>
              <a:rPr sz="1600" spc="-7" dirty="0">
                <a:solidFill>
                  <a:prstClr val="black"/>
                </a:solidFill>
                <a:latin typeface="Calibri"/>
                <a:cs typeface="Calibri"/>
              </a:rPr>
              <a:t>clean, dust free  environment</a:t>
            </a:r>
            <a:endParaRPr sz="1600">
              <a:solidFill>
                <a:prstClr val="black"/>
              </a:solidFill>
              <a:latin typeface="Calibri"/>
              <a:cs typeface="Calibri"/>
            </a:endParaRPr>
          </a:p>
          <a:p>
            <a:pPr marL="246374" marR="99904" indent="-229441" defTabSz="1219170">
              <a:spcBef>
                <a:spcPts val="793"/>
              </a:spcBef>
              <a:buFont typeface="Arial"/>
              <a:buChar char="•"/>
              <a:tabLst>
                <a:tab pos="247220" algn="l"/>
              </a:tabLst>
            </a:pPr>
            <a:r>
              <a:rPr sz="1600" dirty="0">
                <a:solidFill>
                  <a:prstClr val="black"/>
                </a:solidFill>
                <a:latin typeface="Calibri"/>
                <a:cs typeface="Calibri"/>
              </a:rPr>
              <a:t>Multiple </a:t>
            </a:r>
            <a:r>
              <a:rPr sz="1600" spc="-7" dirty="0">
                <a:solidFill>
                  <a:prstClr val="black"/>
                </a:solidFill>
                <a:latin typeface="Calibri"/>
                <a:cs typeface="Calibri"/>
              </a:rPr>
              <a:t>studios are </a:t>
            </a:r>
            <a:r>
              <a:rPr sz="1600" dirty="0">
                <a:solidFill>
                  <a:prstClr val="black"/>
                </a:solidFill>
                <a:latin typeface="Calibri"/>
                <a:cs typeface="Calibri"/>
              </a:rPr>
              <a:t>designed </a:t>
            </a:r>
            <a:r>
              <a:rPr sz="1600" spc="-7" dirty="0">
                <a:solidFill>
                  <a:prstClr val="black"/>
                </a:solidFill>
                <a:latin typeface="Calibri"/>
                <a:cs typeface="Calibri"/>
              </a:rPr>
              <a:t>to </a:t>
            </a:r>
            <a:r>
              <a:rPr sz="1600" dirty="0">
                <a:solidFill>
                  <a:prstClr val="black"/>
                </a:solidFill>
                <a:latin typeface="Calibri"/>
                <a:cs typeface="Calibri"/>
              </a:rPr>
              <a:t>be </a:t>
            </a:r>
            <a:r>
              <a:rPr sz="1600" spc="-7" dirty="0">
                <a:solidFill>
                  <a:prstClr val="black"/>
                </a:solidFill>
                <a:latin typeface="Calibri"/>
                <a:cs typeface="Calibri"/>
              </a:rPr>
              <a:t>easily repurposed  </a:t>
            </a:r>
            <a:r>
              <a:rPr sz="1600" dirty="0">
                <a:solidFill>
                  <a:prstClr val="black"/>
                </a:solidFill>
                <a:latin typeface="Calibri"/>
                <a:cs typeface="Calibri"/>
              </a:rPr>
              <a:t>and allow </a:t>
            </a:r>
            <a:r>
              <a:rPr sz="1600" spc="-7" dirty="0">
                <a:solidFill>
                  <a:prstClr val="black"/>
                </a:solidFill>
                <a:latin typeface="Calibri"/>
                <a:cs typeface="Calibri"/>
              </a:rPr>
              <a:t>allocating </a:t>
            </a:r>
            <a:r>
              <a:rPr sz="1600" dirty="0">
                <a:solidFill>
                  <a:prstClr val="black"/>
                </a:solidFill>
                <a:latin typeface="Calibri"/>
                <a:cs typeface="Calibri"/>
              </a:rPr>
              <a:t>the </a:t>
            </a:r>
            <a:r>
              <a:rPr sz="1600" spc="-7" dirty="0">
                <a:solidFill>
                  <a:prstClr val="black"/>
                </a:solidFill>
                <a:latin typeface="Calibri"/>
                <a:cs typeface="Calibri"/>
              </a:rPr>
              <a:t>required </a:t>
            </a:r>
            <a:r>
              <a:rPr sz="1600" dirty="0">
                <a:solidFill>
                  <a:prstClr val="black"/>
                </a:solidFill>
                <a:latin typeface="Calibri"/>
                <a:cs typeface="Calibri"/>
              </a:rPr>
              <a:t>number </a:t>
            </a:r>
            <a:r>
              <a:rPr sz="1600" spc="-7" dirty="0">
                <a:solidFill>
                  <a:prstClr val="black"/>
                </a:solidFill>
                <a:latin typeface="Calibri"/>
                <a:cs typeface="Calibri"/>
              </a:rPr>
              <a:t>of ingest</a:t>
            </a:r>
            <a:r>
              <a:rPr sz="1600" spc="-213" dirty="0">
                <a:solidFill>
                  <a:prstClr val="black"/>
                </a:solidFill>
                <a:latin typeface="Calibri"/>
                <a:cs typeface="Calibri"/>
              </a:rPr>
              <a:t> </a:t>
            </a:r>
            <a:r>
              <a:rPr sz="1600" dirty="0">
                <a:solidFill>
                  <a:prstClr val="black"/>
                </a:solidFill>
                <a:latin typeface="Calibri"/>
                <a:cs typeface="Calibri"/>
              </a:rPr>
              <a:t>lines  </a:t>
            </a:r>
            <a:r>
              <a:rPr sz="1600" spc="-13" dirty="0">
                <a:solidFill>
                  <a:prstClr val="black"/>
                </a:solidFill>
                <a:latin typeface="Calibri"/>
                <a:cs typeface="Calibri"/>
              </a:rPr>
              <a:t>for </a:t>
            </a:r>
            <a:r>
              <a:rPr sz="1600" dirty="0">
                <a:solidFill>
                  <a:prstClr val="black"/>
                </a:solidFill>
                <a:latin typeface="Calibri"/>
                <a:cs typeface="Calibri"/>
              </a:rPr>
              <a:t>a </a:t>
            </a:r>
            <a:r>
              <a:rPr sz="1600" spc="-7" dirty="0">
                <a:solidFill>
                  <a:prstClr val="black"/>
                </a:solidFill>
                <a:latin typeface="Calibri"/>
                <a:cs typeface="Calibri"/>
              </a:rPr>
              <a:t>given </a:t>
            </a:r>
            <a:r>
              <a:rPr sz="1600" spc="-13" dirty="0">
                <a:solidFill>
                  <a:prstClr val="black"/>
                </a:solidFill>
                <a:latin typeface="Calibri"/>
                <a:cs typeface="Calibri"/>
              </a:rPr>
              <a:t>format </a:t>
            </a:r>
            <a:r>
              <a:rPr sz="1600" spc="-7" dirty="0">
                <a:solidFill>
                  <a:prstClr val="black"/>
                </a:solidFill>
                <a:latin typeface="Calibri"/>
                <a:cs typeface="Calibri"/>
              </a:rPr>
              <a:t>depending on volumes </a:t>
            </a:r>
            <a:r>
              <a:rPr sz="1600" dirty="0">
                <a:solidFill>
                  <a:prstClr val="black"/>
                </a:solidFill>
                <a:latin typeface="Calibri"/>
                <a:cs typeface="Calibri"/>
              </a:rPr>
              <a:t>and time  </a:t>
            </a:r>
            <a:r>
              <a:rPr sz="1600" spc="-13" dirty="0">
                <a:solidFill>
                  <a:prstClr val="black"/>
                </a:solidFill>
                <a:latin typeface="Calibri"/>
                <a:cs typeface="Calibri"/>
              </a:rPr>
              <a:t>constraints.</a:t>
            </a:r>
            <a:endParaRPr sz="1600">
              <a:solidFill>
                <a:prstClr val="black"/>
              </a:solidFill>
              <a:latin typeface="Calibri"/>
              <a:cs typeface="Calibri"/>
            </a:endParaRPr>
          </a:p>
        </p:txBody>
      </p:sp>
      <p:sp>
        <p:nvSpPr>
          <p:cNvPr id="10" name="object 10"/>
          <p:cNvSpPr/>
          <p:nvPr/>
        </p:nvSpPr>
        <p:spPr>
          <a:xfrm>
            <a:off x="8420607" y="4582161"/>
            <a:ext cx="2115311" cy="1186687"/>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1" name="object 11"/>
          <p:cNvSpPr/>
          <p:nvPr/>
        </p:nvSpPr>
        <p:spPr>
          <a:xfrm>
            <a:off x="8414513" y="4576063"/>
            <a:ext cx="2127673" cy="1198880"/>
          </a:xfrm>
          <a:custGeom>
            <a:avLst/>
            <a:gdLst/>
            <a:ahLst/>
            <a:cxnLst/>
            <a:rect l="l" t="t" r="r" b="b"/>
            <a:pathLst>
              <a:path w="1595754" h="899160">
                <a:moveTo>
                  <a:pt x="0" y="899159"/>
                </a:moveTo>
                <a:lnTo>
                  <a:pt x="1595628" y="899159"/>
                </a:lnTo>
                <a:lnTo>
                  <a:pt x="1595628" y="0"/>
                </a:lnTo>
                <a:lnTo>
                  <a:pt x="0" y="0"/>
                </a:lnTo>
                <a:lnTo>
                  <a:pt x="0" y="899159"/>
                </a:lnTo>
                <a:close/>
              </a:path>
            </a:pathLst>
          </a:custGeom>
          <a:ln w="9144">
            <a:solidFill>
              <a:srgbClr val="C6243A"/>
            </a:solidFill>
          </a:ln>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8420607" y="2895600"/>
            <a:ext cx="2107184" cy="1515872"/>
          </a:xfrm>
          <a:prstGeom prst="rect">
            <a:avLst/>
          </a:prstGeom>
          <a:blipFill>
            <a:blip r:embed="rId5"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3" name="object 13"/>
          <p:cNvSpPr/>
          <p:nvPr/>
        </p:nvSpPr>
        <p:spPr>
          <a:xfrm>
            <a:off x="8414512" y="2889504"/>
            <a:ext cx="2120053" cy="1528233"/>
          </a:xfrm>
          <a:custGeom>
            <a:avLst/>
            <a:gdLst/>
            <a:ahLst/>
            <a:cxnLst/>
            <a:rect l="l" t="t" r="r" b="b"/>
            <a:pathLst>
              <a:path w="1590040" h="1146175">
                <a:moveTo>
                  <a:pt x="0" y="1146048"/>
                </a:moveTo>
                <a:lnTo>
                  <a:pt x="1589532" y="1146048"/>
                </a:lnTo>
                <a:lnTo>
                  <a:pt x="1589532" y="0"/>
                </a:lnTo>
                <a:lnTo>
                  <a:pt x="0" y="0"/>
                </a:lnTo>
                <a:lnTo>
                  <a:pt x="0" y="1146048"/>
                </a:lnTo>
                <a:close/>
              </a:path>
            </a:pathLst>
          </a:custGeom>
          <a:ln w="9144">
            <a:solidFill>
              <a:srgbClr val="C6243A"/>
            </a:solidFill>
          </a:ln>
        </p:spPr>
        <p:txBody>
          <a:bodyPr wrap="square" lIns="0" tIns="0" rIns="0" bIns="0" rtlCol="0"/>
          <a:lstStyle/>
          <a:p>
            <a:pPr defTabSz="1219170"/>
            <a:endParaRPr sz="2400">
              <a:solidFill>
                <a:prstClr val="black"/>
              </a:solidFill>
              <a:latin typeface="Calibri"/>
            </a:endParaRPr>
          </a:p>
        </p:txBody>
      </p:sp>
      <p:sp>
        <p:nvSpPr>
          <p:cNvPr id="14" name="object 14"/>
          <p:cNvSpPr/>
          <p:nvPr/>
        </p:nvSpPr>
        <p:spPr>
          <a:xfrm>
            <a:off x="7140447" y="2895600"/>
            <a:ext cx="1085087" cy="1495552"/>
          </a:xfrm>
          <a:prstGeom prst="rect">
            <a:avLst/>
          </a:prstGeom>
          <a:blipFill>
            <a:blip r:embed="rId6"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5" name="object 15"/>
          <p:cNvSpPr/>
          <p:nvPr/>
        </p:nvSpPr>
        <p:spPr>
          <a:xfrm>
            <a:off x="7134352" y="2889504"/>
            <a:ext cx="1097280" cy="1507913"/>
          </a:xfrm>
          <a:custGeom>
            <a:avLst/>
            <a:gdLst/>
            <a:ahLst/>
            <a:cxnLst/>
            <a:rect l="l" t="t" r="r" b="b"/>
            <a:pathLst>
              <a:path w="822960" h="1130935">
                <a:moveTo>
                  <a:pt x="0" y="1130808"/>
                </a:moveTo>
                <a:lnTo>
                  <a:pt x="822960" y="1130808"/>
                </a:lnTo>
                <a:lnTo>
                  <a:pt x="822960" y="0"/>
                </a:lnTo>
                <a:lnTo>
                  <a:pt x="0" y="0"/>
                </a:lnTo>
                <a:lnTo>
                  <a:pt x="0" y="1130808"/>
                </a:lnTo>
                <a:close/>
              </a:path>
            </a:pathLst>
          </a:custGeom>
          <a:ln w="9143">
            <a:solidFill>
              <a:srgbClr val="C6243A"/>
            </a:solidFill>
          </a:ln>
        </p:spPr>
        <p:txBody>
          <a:bodyPr wrap="square" lIns="0" tIns="0" rIns="0" bIns="0" rtlCol="0"/>
          <a:lstStyle/>
          <a:p>
            <a:pPr defTabSz="1219170"/>
            <a:endParaRPr sz="2400">
              <a:solidFill>
                <a:prstClr val="black"/>
              </a:solidFill>
              <a:latin typeface="Calibri"/>
            </a:endParaRPr>
          </a:p>
        </p:txBody>
      </p:sp>
    </p:spTree>
    <p:extLst>
      <p:ext uri="{BB962C8B-B14F-4D97-AF65-F5344CB8AC3E}">
        <p14:creationId xmlns:p14="http://schemas.microsoft.com/office/powerpoint/2010/main" val="3396408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0229595" y="6566745"/>
            <a:ext cx="93980" cy="159810"/>
          </a:xfrm>
          <a:prstGeom prst="rect">
            <a:avLst/>
          </a:prstGeom>
        </p:spPr>
        <p:txBody>
          <a:bodyPr vert="horz" wrap="square" lIns="0" tIns="16087" rIns="0" bIns="0" rtlCol="0">
            <a:spAutoFit/>
          </a:bodyPr>
          <a:lstStyle/>
          <a:p>
            <a:pPr marL="16933" defTabSz="1219170">
              <a:spcBef>
                <a:spcPts val="127"/>
              </a:spcBef>
            </a:pPr>
            <a:r>
              <a:rPr sz="933" spc="-7" dirty="0">
                <a:solidFill>
                  <a:srgbClr val="888888"/>
                </a:solidFill>
                <a:latin typeface="Calibri"/>
                <a:cs typeface="Calibri"/>
              </a:rPr>
              <a:t>7</a:t>
            </a:r>
            <a:endParaRPr sz="933">
              <a:solidFill>
                <a:prstClr val="black"/>
              </a:solidFill>
              <a:latin typeface="Calibri"/>
              <a:cs typeface="Calibri"/>
            </a:endParaRPr>
          </a:p>
        </p:txBody>
      </p:sp>
      <p:sp>
        <p:nvSpPr>
          <p:cNvPr id="4" name="object 4"/>
          <p:cNvSpPr/>
          <p:nvPr/>
        </p:nvSpPr>
        <p:spPr>
          <a:xfrm>
            <a:off x="8887968" y="0"/>
            <a:ext cx="1623568" cy="153009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1583326" y="321058"/>
            <a:ext cx="12879869" cy="838819"/>
          </a:xfrm>
          <a:prstGeom prst="rect">
            <a:avLst/>
          </a:prstGeom>
        </p:spPr>
        <p:txBody>
          <a:bodyPr vert="horz" wrap="square" lIns="0" tIns="17780" rIns="0" bIns="0" rtlCol="0">
            <a:spAutoFit/>
          </a:bodyPr>
          <a:lstStyle/>
          <a:p>
            <a:pPr marL="16933" marR="6773">
              <a:spcBef>
                <a:spcPts val="140"/>
              </a:spcBef>
            </a:pPr>
            <a:r>
              <a:rPr dirty="0"/>
              <a:t>MEDIA </a:t>
            </a:r>
            <a:r>
              <a:rPr spc="-27" dirty="0"/>
              <a:t>DIGITIZATION </a:t>
            </a:r>
            <a:r>
              <a:rPr dirty="0"/>
              <a:t>AND </a:t>
            </a:r>
            <a:r>
              <a:rPr spc="-33" dirty="0"/>
              <a:t>PRESERVATION </a:t>
            </a:r>
            <a:r>
              <a:rPr spc="-27" dirty="0"/>
              <a:t>INITIATIVE  </a:t>
            </a:r>
            <a:br>
              <a:rPr lang="en-US" spc="-27" dirty="0"/>
            </a:br>
            <a:r>
              <a:rPr dirty="0"/>
              <a:t>INDIANA</a:t>
            </a:r>
            <a:r>
              <a:rPr spc="-127" dirty="0"/>
              <a:t> </a:t>
            </a:r>
            <a:r>
              <a:rPr spc="-7" dirty="0"/>
              <a:t>UNIVERSITY</a:t>
            </a:r>
          </a:p>
        </p:txBody>
      </p:sp>
      <p:sp>
        <p:nvSpPr>
          <p:cNvPr id="6" name="object 6"/>
          <p:cNvSpPr txBox="1"/>
          <p:nvPr/>
        </p:nvSpPr>
        <p:spPr>
          <a:xfrm>
            <a:off x="1862260" y="6566746"/>
            <a:ext cx="2839720" cy="159810"/>
          </a:xfrm>
          <a:prstGeom prst="rect">
            <a:avLst/>
          </a:prstGeom>
        </p:spPr>
        <p:txBody>
          <a:bodyPr vert="horz" wrap="square" lIns="0" tIns="16087" rIns="0" bIns="0" rtlCol="0">
            <a:spAutoFit/>
          </a:bodyPr>
          <a:lstStyle/>
          <a:p>
            <a:pPr marL="16933" defTabSz="1219170">
              <a:spcBef>
                <a:spcPts val="127"/>
              </a:spcBef>
            </a:pPr>
            <a:r>
              <a:rPr sz="933" spc="-13" dirty="0">
                <a:solidFill>
                  <a:srgbClr val="888888"/>
                </a:solidFill>
                <a:latin typeface="Calibri"/>
                <a:cs typeface="Calibri"/>
              </a:rPr>
              <a:t>©2017 </a:t>
            </a:r>
            <a:r>
              <a:rPr sz="933" spc="-7" dirty="0">
                <a:solidFill>
                  <a:srgbClr val="888888"/>
                </a:solidFill>
                <a:latin typeface="Calibri"/>
                <a:cs typeface="Calibri"/>
              </a:rPr>
              <a:t>Memnon </a:t>
            </a:r>
            <a:r>
              <a:rPr sz="933" spc="-13" dirty="0">
                <a:solidFill>
                  <a:srgbClr val="888888"/>
                </a:solidFill>
                <a:latin typeface="Calibri"/>
                <a:cs typeface="Calibri"/>
              </a:rPr>
              <a:t>Archiving </a:t>
            </a:r>
            <a:r>
              <a:rPr sz="933" spc="-7" dirty="0">
                <a:solidFill>
                  <a:srgbClr val="888888"/>
                </a:solidFill>
                <a:latin typeface="Calibri"/>
                <a:cs typeface="Calibri"/>
              </a:rPr>
              <a:t>Services SA. All </a:t>
            </a:r>
            <a:r>
              <a:rPr sz="933" spc="-13" dirty="0">
                <a:solidFill>
                  <a:srgbClr val="888888"/>
                </a:solidFill>
                <a:latin typeface="Calibri"/>
                <a:cs typeface="Calibri"/>
              </a:rPr>
              <a:t>rights </a:t>
            </a:r>
            <a:r>
              <a:rPr sz="933" spc="13" dirty="0">
                <a:solidFill>
                  <a:srgbClr val="888888"/>
                </a:solidFill>
                <a:latin typeface="Calibri"/>
                <a:cs typeface="Calibri"/>
              </a:rPr>
              <a:t> </a:t>
            </a:r>
            <a:r>
              <a:rPr sz="933" spc="-7" dirty="0">
                <a:solidFill>
                  <a:srgbClr val="888888"/>
                </a:solidFill>
                <a:latin typeface="Calibri"/>
                <a:cs typeface="Calibri"/>
              </a:rPr>
              <a:t>reserved.</a:t>
            </a:r>
            <a:endParaRPr sz="933">
              <a:solidFill>
                <a:prstClr val="black"/>
              </a:solidFill>
              <a:latin typeface="Calibri"/>
              <a:cs typeface="Calibri"/>
            </a:endParaRPr>
          </a:p>
        </p:txBody>
      </p:sp>
      <p:sp>
        <p:nvSpPr>
          <p:cNvPr id="7" name="object 7"/>
          <p:cNvSpPr/>
          <p:nvPr/>
        </p:nvSpPr>
        <p:spPr>
          <a:xfrm>
            <a:off x="5258815" y="4204207"/>
            <a:ext cx="5210048" cy="2255519"/>
          </a:xfrm>
          <a:prstGeom prst="rect">
            <a:avLst/>
          </a:prstGeom>
          <a:blipFill>
            <a:blip r:embed="rId3" cstate="print">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txBox="1"/>
          <p:nvPr/>
        </p:nvSpPr>
        <p:spPr>
          <a:xfrm>
            <a:off x="6204205" y="937210"/>
            <a:ext cx="4063153" cy="2793137"/>
          </a:xfrm>
          <a:prstGeom prst="rect">
            <a:avLst/>
          </a:prstGeom>
        </p:spPr>
        <p:txBody>
          <a:bodyPr vert="horz" wrap="square" lIns="0" tIns="160020" rIns="0" bIns="0" rtlCol="0">
            <a:spAutoFit/>
          </a:bodyPr>
          <a:lstStyle/>
          <a:p>
            <a:pPr marL="16933" defTabSz="1219170">
              <a:spcBef>
                <a:spcPts val="1260"/>
              </a:spcBef>
            </a:pPr>
            <a:r>
              <a:rPr sz="1867" b="1" spc="-7" dirty="0">
                <a:solidFill>
                  <a:prstClr val="black"/>
                </a:solidFill>
                <a:latin typeface="Calibri"/>
                <a:cs typeface="Calibri"/>
              </a:rPr>
              <a:t>MDPI</a:t>
            </a:r>
            <a:r>
              <a:rPr sz="1867" b="1" spc="-80" dirty="0">
                <a:solidFill>
                  <a:prstClr val="black"/>
                </a:solidFill>
                <a:latin typeface="Calibri"/>
                <a:cs typeface="Calibri"/>
              </a:rPr>
              <a:t> </a:t>
            </a:r>
            <a:r>
              <a:rPr sz="1867" b="1" spc="-13" dirty="0">
                <a:solidFill>
                  <a:prstClr val="black"/>
                </a:solidFill>
                <a:latin typeface="Calibri"/>
                <a:cs typeface="Calibri"/>
              </a:rPr>
              <a:t>PROJECT</a:t>
            </a:r>
            <a:endParaRPr sz="1867">
              <a:solidFill>
                <a:prstClr val="black"/>
              </a:solidFill>
              <a:latin typeface="Calibri"/>
              <a:cs typeface="Calibri"/>
            </a:endParaRPr>
          </a:p>
          <a:p>
            <a:pPr marL="258227" indent="-241294" defTabSz="1219170">
              <a:spcBef>
                <a:spcPts val="960"/>
              </a:spcBef>
              <a:buFont typeface="Arial"/>
              <a:buChar char="•"/>
              <a:tabLst>
                <a:tab pos="258227" algn="l"/>
                <a:tab pos="259074" algn="l"/>
              </a:tabLst>
            </a:pPr>
            <a:r>
              <a:rPr sz="1600" spc="-7" dirty="0">
                <a:solidFill>
                  <a:prstClr val="black"/>
                </a:solidFill>
                <a:latin typeface="Calibri"/>
                <a:cs typeface="Calibri"/>
              </a:rPr>
              <a:t>Completion </a:t>
            </a:r>
            <a:r>
              <a:rPr sz="1600" dirty="0">
                <a:solidFill>
                  <a:prstClr val="black"/>
                </a:solidFill>
                <a:latin typeface="Calibri"/>
                <a:cs typeface="Calibri"/>
              </a:rPr>
              <a:t>by</a:t>
            </a:r>
            <a:r>
              <a:rPr sz="1600" spc="-120" dirty="0">
                <a:solidFill>
                  <a:prstClr val="black"/>
                </a:solidFill>
                <a:latin typeface="Calibri"/>
                <a:cs typeface="Calibri"/>
              </a:rPr>
              <a:t> </a:t>
            </a:r>
            <a:r>
              <a:rPr sz="1600" dirty="0">
                <a:solidFill>
                  <a:prstClr val="black"/>
                </a:solidFill>
                <a:latin typeface="Calibri"/>
                <a:cs typeface="Calibri"/>
              </a:rPr>
              <a:t>2020</a:t>
            </a:r>
            <a:endParaRPr sz="1600">
              <a:solidFill>
                <a:prstClr val="black"/>
              </a:solidFill>
              <a:latin typeface="Calibri"/>
              <a:cs typeface="Calibri"/>
            </a:endParaRPr>
          </a:p>
          <a:p>
            <a:pPr marL="258227" marR="16086" indent="-241294" defTabSz="1219170">
              <a:buFont typeface="Arial"/>
              <a:buChar char="•"/>
              <a:tabLst>
                <a:tab pos="258227" algn="l"/>
                <a:tab pos="259074" algn="l"/>
              </a:tabLst>
            </a:pPr>
            <a:r>
              <a:rPr sz="1600" spc="-13" dirty="0">
                <a:solidFill>
                  <a:prstClr val="black"/>
                </a:solidFill>
                <a:latin typeface="Calibri"/>
                <a:cs typeface="Calibri"/>
              </a:rPr>
              <a:t>Over </a:t>
            </a:r>
            <a:r>
              <a:rPr sz="1600" dirty="0">
                <a:solidFill>
                  <a:prstClr val="black"/>
                </a:solidFill>
                <a:latin typeface="Calibri"/>
                <a:cs typeface="Calibri"/>
              </a:rPr>
              <a:t>280,000 </a:t>
            </a:r>
            <a:r>
              <a:rPr sz="1600" spc="-7" dirty="0">
                <a:solidFill>
                  <a:prstClr val="black"/>
                </a:solidFill>
                <a:latin typeface="Calibri"/>
                <a:cs typeface="Calibri"/>
              </a:rPr>
              <a:t>various </a:t>
            </a:r>
            <a:r>
              <a:rPr sz="1600" dirty="0">
                <a:solidFill>
                  <a:prstClr val="black"/>
                </a:solidFill>
                <a:latin typeface="Calibri"/>
                <a:cs typeface="Calibri"/>
              </a:rPr>
              <a:t>A/V media </a:t>
            </a:r>
            <a:r>
              <a:rPr sz="1600" spc="-13" dirty="0">
                <a:solidFill>
                  <a:prstClr val="black"/>
                </a:solidFill>
                <a:latin typeface="Calibri"/>
                <a:cs typeface="Calibri"/>
              </a:rPr>
              <a:t>carriers, </a:t>
            </a:r>
            <a:r>
              <a:rPr sz="1600" dirty="0">
                <a:solidFill>
                  <a:prstClr val="black"/>
                </a:solidFill>
                <a:latin typeface="Calibri"/>
                <a:cs typeface="Calibri"/>
              </a:rPr>
              <a:t>plus  25,000 </a:t>
            </a:r>
            <a:r>
              <a:rPr sz="1600" spc="-7" dirty="0">
                <a:solidFill>
                  <a:prstClr val="black"/>
                </a:solidFill>
                <a:latin typeface="Calibri"/>
                <a:cs typeface="Calibri"/>
              </a:rPr>
              <a:t>reels of</a:t>
            </a:r>
            <a:r>
              <a:rPr sz="1600" spc="-87" dirty="0">
                <a:solidFill>
                  <a:prstClr val="black"/>
                </a:solidFill>
                <a:latin typeface="Calibri"/>
                <a:cs typeface="Calibri"/>
              </a:rPr>
              <a:t> </a:t>
            </a:r>
            <a:r>
              <a:rPr sz="1600" dirty="0">
                <a:solidFill>
                  <a:prstClr val="black"/>
                </a:solidFill>
                <a:latin typeface="Calibri"/>
                <a:cs typeface="Calibri"/>
              </a:rPr>
              <a:t>film</a:t>
            </a:r>
            <a:endParaRPr sz="1600">
              <a:solidFill>
                <a:prstClr val="black"/>
              </a:solidFill>
              <a:latin typeface="Calibri"/>
              <a:cs typeface="Calibri"/>
            </a:endParaRPr>
          </a:p>
          <a:p>
            <a:pPr marL="258227" indent="-241294" defTabSz="1219170">
              <a:buFont typeface="Arial"/>
              <a:buChar char="•"/>
              <a:tabLst>
                <a:tab pos="258227" algn="l"/>
                <a:tab pos="259074" algn="l"/>
              </a:tabLst>
            </a:pPr>
            <a:r>
              <a:rPr sz="1600" spc="-7" dirty="0">
                <a:solidFill>
                  <a:prstClr val="black"/>
                </a:solidFill>
                <a:latin typeface="Calibri"/>
                <a:cs typeface="Calibri"/>
              </a:rPr>
              <a:t>Production </a:t>
            </a:r>
            <a:r>
              <a:rPr sz="1600" dirty="0">
                <a:solidFill>
                  <a:prstClr val="black"/>
                </a:solidFill>
                <a:latin typeface="Calibri"/>
                <a:cs typeface="Calibri"/>
              </a:rPr>
              <a:t>floor: 17,000 </a:t>
            </a:r>
            <a:r>
              <a:rPr sz="1600" spc="-7" dirty="0">
                <a:solidFill>
                  <a:prstClr val="black"/>
                </a:solidFill>
                <a:latin typeface="Calibri"/>
                <a:cs typeface="Calibri"/>
              </a:rPr>
              <a:t>sq.</a:t>
            </a:r>
            <a:r>
              <a:rPr sz="1600" spc="-93" dirty="0">
                <a:solidFill>
                  <a:prstClr val="black"/>
                </a:solidFill>
                <a:latin typeface="Calibri"/>
                <a:cs typeface="Calibri"/>
              </a:rPr>
              <a:t> </a:t>
            </a:r>
            <a:r>
              <a:rPr sz="1600" dirty="0">
                <a:solidFill>
                  <a:prstClr val="black"/>
                </a:solidFill>
                <a:latin typeface="Calibri"/>
                <a:cs typeface="Calibri"/>
              </a:rPr>
              <a:t>ft.</a:t>
            </a:r>
            <a:endParaRPr sz="1600">
              <a:solidFill>
                <a:prstClr val="black"/>
              </a:solidFill>
              <a:latin typeface="Calibri"/>
              <a:cs typeface="Calibri"/>
            </a:endParaRPr>
          </a:p>
          <a:p>
            <a:pPr marL="258227" indent="-241294" defTabSz="1219170">
              <a:buFont typeface="Arial"/>
              <a:buChar char="•"/>
              <a:tabLst>
                <a:tab pos="258227" algn="l"/>
                <a:tab pos="259074" algn="l"/>
              </a:tabLst>
            </a:pPr>
            <a:r>
              <a:rPr sz="1600" spc="-13" dirty="0">
                <a:solidFill>
                  <a:prstClr val="black"/>
                </a:solidFill>
                <a:latin typeface="Calibri"/>
                <a:cs typeface="Calibri"/>
              </a:rPr>
              <a:t>Staff </a:t>
            </a:r>
            <a:r>
              <a:rPr sz="1600" spc="-7" dirty="0">
                <a:solidFill>
                  <a:prstClr val="black"/>
                </a:solidFill>
                <a:latin typeface="Calibri"/>
                <a:cs typeface="Calibri"/>
              </a:rPr>
              <a:t>of</a:t>
            </a:r>
            <a:r>
              <a:rPr sz="1600" spc="-120" dirty="0">
                <a:solidFill>
                  <a:prstClr val="black"/>
                </a:solidFill>
                <a:latin typeface="Calibri"/>
                <a:cs typeface="Calibri"/>
              </a:rPr>
              <a:t> </a:t>
            </a:r>
            <a:r>
              <a:rPr sz="1600" dirty="0">
                <a:solidFill>
                  <a:prstClr val="black"/>
                </a:solidFill>
                <a:latin typeface="Calibri"/>
                <a:cs typeface="Calibri"/>
              </a:rPr>
              <a:t>50</a:t>
            </a:r>
            <a:endParaRPr sz="1600">
              <a:solidFill>
                <a:prstClr val="black"/>
              </a:solidFill>
              <a:latin typeface="Calibri"/>
              <a:cs typeface="Calibri"/>
            </a:endParaRPr>
          </a:p>
          <a:p>
            <a:pPr marL="258227" indent="-241294" defTabSz="1219170">
              <a:buFont typeface="Arial"/>
              <a:buChar char="•"/>
              <a:tabLst>
                <a:tab pos="258227" algn="l"/>
                <a:tab pos="259074" algn="l"/>
              </a:tabLst>
            </a:pPr>
            <a:r>
              <a:rPr sz="1600" b="1" spc="-7" dirty="0">
                <a:solidFill>
                  <a:prstClr val="black"/>
                </a:solidFill>
                <a:latin typeface="Calibri"/>
                <a:cs typeface="Calibri"/>
              </a:rPr>
              <a:t>Current peak </a:t>
            </a:r>
            <a:r>
              <a:rPr sz="1600" b="1" dirty="0">
                <a:solidFill>
                  <a:prstClr val="black"/>
                </a:solidFill>
                <a:latin typeface="Calibri"/>
                <a:cs typeface="Calibri"/>
              </a:rPr>
              <a:t>production </a:t>
            </a:r>
            <a:r>
              <a:rPr sz="1600" spc="-7" dirty="0">
                <a:solidFill>
                  <a:prstClr val="black"/>
                </a:solidFill>
                <a:latin typeface="Calibri"/>
                <a:cs typeface="Calibri"/>
              </a:rPr>
              <a:t>(with further</a:t>
            </a:r>
            <a:r>
              <a:rPr sz="1600" spc="-67" dirty="0">
                <a:solidFill>
                  <a:prstClr val="black"/>
                </a:solidFill>
                <a:latin typeface="Calibri"/>
                <a:cs typeface="Calibri"/>
              </a:rPr>
              <a:t> </a:t>
            </a:r>
            <a:r>
              <a:rPr sz="1600" spc="-13" dirty="0">
                <a:solidFill>
                  <a:prstClr val="black"/>
                </a:solidFill>
                <a:latin typeface="Calibri"/>
                <a:cs typeface="Calibri"/>
              </a:rPr>
              <a:t>room</a:t>
            </a:r>
            <a:endParaRPr sz="1600">
              <a:solidFill>
                <a:prstClr val="black"/>
              </a:solidFill>
              <a:latin typeface="Calibri"/>
              <a:cs typeface="Calibri"/>
            </a:endParaRPr>
          </a:p>
          <a:p>
            <a:pPr marR="2592429" algn="ctr" defTabSz="1219170"/>
            <a:r>
              <a:rPr sz="1600" spc="-7" dirty="0">
                <a:solidFill>
                  <a:prstClr val="black"/>
                </a:solidFill>
                <a:latin typeface="Calibri"/>
                <a:cs typeface="Calibri"/>
              </a:rPr>
              <a:t>to</a:t>
            </a:r>
            <a:r>
              <a:rPr sz="1600" spc="-113" dirty="0">
                <a:solidFill>
                  <a:prstClr val="black"/>
                </a:solidFill>
                <a:latin typeface="Calibri"/>
                <a:cs typeface="Calibri"/>
              </a:rPr>
              <a:t> </a:t>
            </a:r>
            <a:r>
              <a:rPr sz="1600" spc="-7" dirty="0">
                <a:solidFill>
                  <a:prstClr val="black"/>
                </a:solidFill>
                <a:latin typeface="Calibri"/>
                <a:cs typeface="Calibri"/>
              </a:rPr>
              <a:t>expand):</a:t>
            </a:r>
            <a:endParaRPr sz="1600">
              <a:solidFill>
                <a:prstClr val="black"/>
              </a:solidFill>
              <a:latin typeface="Calibri"/>
              <a:cs typeface="Calibri"/>
            </a:endParaRPr>
          </a:p>
          <a:p>
            <a:pPr marL="867812" lvl="1" indent="-241294" defTabSz="1219170">
              <a:buFont typeface="Arial"/>
              <a:buChar char="•"/>
              <a:tabLst>
                <a:tab pos="867812" algn="l"/>
                <a:tab pos="868658" algn="l"/>
              </a:tabLst>
            </a:pPr>
            <a:r>
              <a:rPr sz="1600" dirty="0">
                <a:solidFill>
                  <a:prstClr val="black"/>
                </a:solidFill>
                <a:latin typeface="Calibri"/>
                <a:cs typeface="Calibri"/>
              </a:rPr>
              <a:t>616 </a:t>
            </a:r>
            <a:r>
              <a:rPr sz="1600" spc="-7" dirty="0">
                <a:solidFill>
                  <a:prstClr val="black"/>
                </a:solidFill>
                <a:latin typeface="Calibri"/>
                <a:cs typeface="Calibri"/>
              </a:rPr>
              <a:t>tapes/media </a:t>
            </a:r>
            <a:r>
              <a:rPr sz="1600" spc="-13" dirty="0">
                <a:solidFill>
                  <a:prstClr val="black"/>
                </a:solidFill>
                <a:latin typeface="Calibri"/>
                <a:cs typeface="Calibri"/>
              </a:rPr>
              <a:t>carriers</a:t>
            </a:r>
            <a:r>
              <a:rPr sz="1600" spc="-20" dirty="0">
                <a:solidFill>
                  <a:prstClr val="black"/>
                </a:solidFill>
                <a:latin typeface="Calibri"/>
                <a:cs typeface="Calibri"/>
              </a:rPr>
              <a:t> </a:t>
            </a:r>
            <a:r>
              <a:rPr sz="1600" spc="-7" dirty="0">
                <a:solidFill>
                  <a:prstClr val="black"/>
                </a:solidFill>
                <a:latin typeface="Calibri"/>
                <a:cs typeface="Calibri"/>
              </a:rPr>
              <a:t>digitized/day</a:t>
            </a:r>
            <a:endParaRPr sz="1600">
              <a:solidFill>
                <a:prstClr val="black"/>
              </a:solidFill>
              <a:latin typeface="Calibri"/>
              <a:cs typeface="Calibri"/>
            </a:endParaRPr>
          </a:p>
          <a:p>
            <a:pPr marL="867812" lvl="1" indent="-241294" defTabSz="1219170">
              <a:buFont typeface="Arial"/>
              <a:buChar char="•"/>
              <a:tabLst>
                <a:tab pos="867812" algn="l"/>
                <a:tab pos="868658" algn="l"/>
              </a:tabLst>
            </a:pPr>
            <a:r>
              <a:rPr sz="1600" dirty="0">
                <a:solidFill>
                  <a:prstClr val="black"/>
                </a:solidFill>
                <a:latin typeface="Calibri"/>
                <a:cs typeface="Calibri"/>
              </a:rPr>
              <a:t>27</a:t>
            </a:r>
            <a:r>
              <a:rPr sz="1600" spc="-93" dirty="0">
                <a:solidFill>
                  <a:prstClr val="black"/>
                </a:solidFill>
                <a:latin typeface="Calibri"/>
                <a:cs typeface="Calibri"/>
              </a:rPr>
              <a:t> </a:t>
            </a:r>
            <a:r>
              <a:rPr sz="1600" spc="-13" dirty="0">
                <a:solidFill>
                  <a:prstClr val="black"/>
                </a:solidFill>
                <a:latin typeface="Calibri"/>
                <a:cs typeface="Calibri"/>
              </a:rPr>
              <a:t>TB/day</a:t>
            </a:r>
            <a:endParaRPr sz="1600">
              <a:solidFill>
                <a:prstClr val="black"/>
              </a:solidFill>
              <a:latin typeface="Calibri"/>
              <a:cs typeface="Calibri"/>
            </a:endParaRPr>
          </a:p>
        </p:txBody>
      </p:sp>
      <p:sp>
        <p:nvSpPr>
          <p:cNvPr id="9" name="object 9"/>
          <p:cNvSpPr/>
          <p:nvPr/>
        </p:nvSpPr>
        <p:spPr>
          <a:xfrm>
            <a:off x="6196584" y="1435607"/>
            <a:ext cx="4060613" cy="27093"/>
          </a:xfrm>
          <a:custGeom>
            <a:avLst/>
            <a:gdLst/>
            <a:ahLst/>
            <a:cxnLst/>
            <a:rect l="l" t="t" r="r" b="b"/>
            <a:pathLst>
              <a:path w="3045459" h="20319">
                <a:moveTo>
                  <a:pt x="0" y="0"/>
                </a:moveTo>
                <a:lnTo>
                  <a:pt x="3045206" y="20066"/>
                </a:lnTo>
              </a:path>
            </a:pathLst>
          </a:custGeom>
          <a:ln w="25907">
            <a:solidFill>
              <a:srgbClr val="C6243A"/>
            </a:solidFill>
          </a:ln>
        </p:spPr>
        <p:txBody>
          <a:bodyPr wrap="square" lIns="0" tIns="0" rIns="0" bIns="0" rtlCol="0"/>
          <a:lstStyle/>
          <a:p>
            <a:pPr defTabSz="1219170"/>
            <a:endParaRPr sz="2400">
              <a:solidFill>
                <a:prstClr val="black"/>
              </a:solidFill>
              <a:latin typeface="Calibri"/>
            </a:endParaRPr>
          </a:p>
        </p:txBody>
      </p:sp>
      <p:sp>
        <p:nvSpPr>
          <p:cNvPr id="10" name="object 10"/>
          <p:cNvSpPr/>
          <p:nvPr/>
        </p:nvSpPr>
        <p:spPr>
          <a:xfrm>
            <a:off x="1704849" y="1708911"/>
            <a:ext cx="4248911" cy="319430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1" name="object 11"/>
          <p:cNvSpPr txBox="1"/>
          <p:nvPr/>
        </p:nvSpPr>
        <p:spPr>
          <a:xfrm>
            <a:off x="2173157" y="5001293"/>
            <a:ext cx="2780452" cy="386430"/>
          </a:xfrm>
          <a:prstGeom prst="rect">
            <a:avLst/>
          </a:prstGeom>
        </p:spPr>
        <p:txBody>
          <a:bodyPr vert="horz" wrap="square" lIns="0" tIns="16933" rIns="0" bIns="0" rtlCol="0">
            <a:spAutoFit/>
          </a:bodyPr>
          <a:lstStyle/>
          <a:p>
            <a:pPr marL="16933" defTabSz="1219170">
              <a:spcBef>
                <a:spcPts val="133"/>
              </a:spcBef>
            </a:pPr>
            <a:r>
              <a:rPr sz="2400" b="1" dirty="0">
                <a:solidFill>
                  <a:prstClr val="black"/>
                </a:solidFill>
                <a:latin typeface="Calibri"/>
                <a:cs typeface="Calibri"/>
              </a:rPr>
              <a:t>216,273 </a:t>
            </a:r>
            <a:r>
              <a:rPr sz="2400" b="1" spc="-13" dirty="0">
                <a:solidFill>
                  <a:prstClr val="black"/>
                </a:solidFill>
                <a:latin typeface="Calibri"/>
                <a:cs typeface="Calibri"/>
              </a:rPr>
              <a:t>items to</a:t>
            </a:r>
            <a:r>
              <a:rPr sz="2400" b="1" spc="-113" dirty="0">
                <a:solidFill>
                  <a:prstClr val="black"/>
                </a:solidFill>
                <a:latin typeface="Calibri"/>
                <a:cs typeface="Calibri"/>
              </a:rPr>
              <a:t> </a:t>
            </a:r>
            <a:r>
              <a:rPr sz="2400" b="1" spc="-13" dirty="0">
                <a:solidFill>
                  <a:prstClr val="black"/>
                </a:solidFill>
                <a:latin typeface="Calibri"/>
                <a:cs typeface="Calibri"/>
              </a:rPr>
              <a:t>date</a:t>
            </a:r>
            <a:endParaRPr sz="2400">
              <a:solidFill>
                <a:prstClr val="black"/>
              </a:solidFill>
              <a:latin typeface="Calibri"/>
              <a:cs typeface="Calibri"/>
            </a:endParaRPr>
          </a:p>
        </p:txBody>
      </p:sp>
    </p:spTree>
    <p:extLst>
      <p:ext uri="{BB962C8B-B14F-4D97-AF65-F5344CB8AC3E}">
        <p14:creationId xmlns:p14="http://schemas.microsoft.com/office/powerpoint/2010/main" val="10166429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862261" y="3593525"/>
            <a:ext cx="1895687" cy="2809039"/>
          </a:xfrm>
          <a:prstGeom prst="rect">
            <a:avLst/>
          </a:prstGeom>
        </p:spPr>
        <p:txBody>
          <a:bodyPr vert="horz" wrap="square" lIns="0" tIns="17780" rIns="0" bIns="0" rtlCol="0">
            <a:spAutoFit/>
          </a:bodyPr>
          <a:lstStyle/>
          <a:p>
            <a:pPr marL="398770" indent="-381837" defTabSz="1219170">
              <a:spcBef>
                <a:spcPts val="140"/>
              </a:spcBef>
              <a:buFont typeface="Arial"/>
              <a:buChar char="•"/>
              <a:tabLst>
                <a:tab pos="398770" algn="l"/>
                <a:tab pos="399617" algn="l"/>
              </a:tabLst>
            </a:pPr>
            <a:r>
              <a:rPr sz="1867" dirty="0">
                <a:solidFill>
                  <a:srgbClr val="0A1822"/>
                </a:solidFill>
                <a:latin typeface="Calibri"/>
                <a:cs typeface="Calibri"/>
              </a:rPr>
              <a:t>¼ </a:t>
            </a:r>
            <a:r>
              <a:rPr sz="1867" spc="-7" dirty="0">
                <a:solidFill>
                  <a:srgbClr val="0A1822"/>
                </a:solidFill>
                <a:latin typeface="Calibri"/>
                <a:cs typeface="Calibri"/>
              </a:rPr>
              <a:t>inch </a:t>
            </a:r>
            <a:r>
              <a:rPr sz="1867" spc="-13" dirty="0">
                <a:solidFill>
                  <a:srgbClr val="0A1822"/>
                </a:solidFill>
                <a:latin typeface="Calibri"/>
                <a:cs typeface="Calibri"/>
              </a:rPr>
              <a:t>reel</a:t>
            </a:r>
            <a:r>
              <a:rPr sz="1867" spc="-93" dirty="0">
                <a:solidFill>
                  <a:srgbClr val="0A1822"/>
                </a:solidFill>
                <a:latin typeface="Calibri"/>
                <a:cs typeface="Calibri"/>
              </a:rPr>
              <a:t> </a:t>
            </a:r>
            <a:r>
              <a:rPr sz="1867" spc="-13" dirty="0">
                <a:solidFill>
                  <a:srgbClr val="0A1822"/>
                </a:solidFill>
                <a:latin typeface="Calibri"/>
                <a:cs typeface="Calibri"/>
              </a:rPr>
              <a:t>to</a:t>
            </a:r>
            <a:endParaRPr sz="1867">
              <a:solidFill>
                <a:prstClr val="black"/>
              </a:solidFill>
              <a:latin typeface="Calibri"/>
              <a:cs typeface="Calibri"/>
            </a:endParaRPr>
          </a:p>
          <a:p>
            <a:pPr marL="398770" defTabSz="1219170"/>
            <a:r>
              <a:rPr sz="1867" spc="-13" dirty="0">
                <a:solidFill>
                  <a:srgbClr val="0A1822"/>
                </a:solidFill>
                <a:latin typeface="Calibri"/>
                <a:cs typeface="Calibri"/>
              </a:rPr>
              <a:t>reel</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13" dirty="0">
                <a:solidFill>
                  <a:srgbClr val="0A1822"/>
                </a:solidFill>
                <a:latin typeface="Calibri"/>
                <a:cs typeface="Calibri"/>
              </a:rPr>
              <a:t>Cassettes</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60" dirty="0">
                <a:solidFill>
                  <a:srgbClr val="0A1822"/>
                </a:solidFill>
                <a:latin typeface="Calibri"/>
                <a:cs typeface="Calibri"/>
              </a:rPr>
              <a:t>DAT</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7" dirty="0">
                <a:solidFill>
                  <a:srgbClr val="0A1822"/>
                </a:solidFill>
                <a:latin typeface="Calibri"/>
                <a:cs typeface="Calibri"/>
              </a:rPr>
              <a:t>CD</a:t>
            </a:r>
            <a:endParaRPr sz="1867">
              <a:solidFill>
                <a:prstClr val="black"/>
              </a:solidFill>
              <a:latin typeface="Calibri"/>
              <a:cs typeface="Calibri"/>
            </a:endParaRPr>
          </a:p>
          <a:p>
            <a:pPr marL="398770" marR="6773" indent="-381837" defTabSz="1219170">
              <a:spcBef>
                <a:spcPts val="400"/>
              </a:spcBef>
              <a:buFont typeface="Arial"/>
              <a:buChar char="•"/>
              <a:tabLst>
                <a:tab pos="398770" algn="l"/>
                <a:tab pos="399617" algn="l"/>
              </a:tabLst>
            </a:pPr>
            <a:r>
              <a:rPr sz="1867" spc="-7" dirty="0">
                <a:solidFill>
                  <a:srgbClr val="0A1822"/>
                </a:solidFill>
                <a:latin typeface="Calibri"/>
                <a:cs typeface="Calibri"/>
              </a:rPr>
              <a:t>Grooved</a:t>
            </a:r>
            <a:r>
              <a:rPr sz="1867" spc="-120" dirty="0">
                <a:solidFill>
                  <a:srgbClr val="0A1822"/>
                </a:solidFill>
                <a:latin typeface="Calibri"/>
                <a:cs typeface="Calibri"/>
              </a:rPr>
              <a:t> </a:t>
            </a:r>
            <a:r>
              <a:rPr sz="1867" spc="-7" dirty="0">
                <a:solidFill>
                  <a:srgbClr val="0A1822"/>
                </a:solidFill>
                <a:latin typeface="Calibri"/>
                <a:cs typeface="Calibri"/>
              </a:rPr>
              <a:t>media  </a:t>
            </a:r>
            <a:r>
              <a:rPr sz="1867" spc="-20" dirty="0">
                <a:solidFill>
                  <a:srgbClr val="0A1822"/>
                </a:solidFill>
                <a:latin typeface="Calibri"/>
                <a:cs typeface="Calibri"/>
              </a:rPr>
              <a:t>(LP’s, </a:t>
            </a:r>
            <a:r>
              <a:rPr sz="1867" spc="-33" dirty="0">
                <a:solidFill>
                  <a:srgbClr val="0A1822"/>
                </a:solidFill>
                <a:latin typeface="Calibri"/>
                <a:cs typeface="Calibri"/>
              </a:rPr>
              <a:t>78’s,45’s,  </a:t>
            </a:r>
            <a:r>
              <a:rPr sz="1867" spc="-7" dirty="0">
                <a:solidFill>
                  <a:srgbClr val="0A1822"/>
                </a:solidFill>
                <a:latin typeface="Calibri"/>
                <a:cs typeface="Calibri"/>
              </a:rPr>
              <a:t>transcription  discs)</a:t>
            </a:r>
            <a:endParaRPr sz="1867">
              <a:solidFill>
                <a:prstClr val="black"/>
              </a:solidFill>
              <a:latin typeface="Calibri"/>
              <a:cs typeface="Calibri"/>
            </a:endParaRPr>
          </a:p>
        </p:txBody>
      </p:sp>
      <p:sp>
        <p:nvSpPr>
          <p:cNvPr id="3" name="object 3"/>
          <p:cNvSpPr txBox="1"/>
          <p:nvPr/>
        </p:nvSpPr>
        <p:spPr>
          <a:xfrm>
            <a:off x="4664794" y="3543193"/>
            <a:ext cx="1961727" cy="3013368"/>
          </a:xfrm>
          <a:prstGeom prst="rect">
            <a:avLst/>
          </a:prstGeom>
        </p:spPr>
        <p:txBody>
          <a:bodyPr vert="horz" wrap="square" lIns="0" tIns="67733" rIns="0" bIns="0" rtlCol="0">
            <a:spAutoFit/>
          </a:bodyPr>
          <a:lstStyle/>
          <a:p>
            <a:pPr marL="398770" indent="-381837" defTabSz="1219170">
              <a:spcBef>
                <a:spcPts val="533"/>
              </a:spcBef>
              <a:buFont typeface="Arial"/>
              <a:buChar char="•"/>
              <a:tabLst>
                <a:tab pos="398770" algn="l"/>
                <a:tab pos="399617" algn="l"/>
              </a:tabLst>
            </a:pPr>
            <a:r>
              <a:rPr sz="1867" dirty="0">
                <a:solidFill>
                  <a:srgbClr val="0A1822"/>
                </a:solidFill>
                <a:latin typeface="Calibri"/>
                <a:cs typeface="Calibri"/>
              </a:rPr>
              <a:t>1 </a:t>
            </a:r>
            <a:r>
              <a:rPr sz="1867" spc="-7" dirty="0">
                <a:solidFill>
                  <a:srgbClr val="0A1822"/>
                </a:solidFill>
                <a:latin typeface="Calibri"/>
                <a:cs typeface="Calibri"/>
              </a:rPr>
              <a:t>inch open</a:t>
            </a:r>
            <a:r>
              <a:rPr sz="1867" spc="-93" dirty="0">
                <a:solidFill>
                  <a:srgbClr val="0A1822"/>
                </a:solidFill>
                <a:latin typeface="Calibri"/>
                <a:cs typeface="Calibri"/>
              </a:rPr>
              <a:t> </a:t>
            </a:r>
            <a:r>
              <a:rPr sz="1867" spc="-13" dirty="0">
                <a:solidFill>
                  <a:srgbClr val="0A1822"/>
                </a:solidFill>
                <a:latin typeface="Calibri"/>
                <a:cs typeface="Calibri"/>
              </a:rPr>
              <a:t>reel</a:t>
            </a:r>
            <a:endParaRPr sz="1867">
              <a:solidFill>
                <a:prstClr val="black"/>
              </a:solidFill>
              <a:latin typeface="Calibri"/>
              <a:cs typeface="Calibri"/>
            </a:endParaRPr>
          </a:p>
          <a:p>
            <a:pPr marL="398770" marR="69424" indent="-381837" defTabSz="1219170">
              <a:spcBef>
                <a:spcPts val="393"/>
              </a:spcBef>
              <a:buFont typeface="Arial"/>
              <a:buChar char="•"/>
              <a:tabLst>
                <a:tab pos="398770" algn="l"/>
                <a:tab pos="399617" algn="l"/>
              </a:tabLst>
            </a:pPr>
            <a:r>
              <a:rPr sz="1867" spc="-13" dirty="0">
                <a:solidFill>
                  <a:srgbClr val="0A1822"/>
                </a:solidFill>
                <a:latin typeface="Calibri"/>
                <a:cs typeface="Calibri"/>
              </a:rPr>
              <a:t>Betacam</a:t>
            </a:r>
            <a:r>
              <a:rPr sz="1867" spc="-67" dirty="0">
                <a:solidFill>
                  <a:srgbClr val="0A1822"/>
                </a:solidFill>
                <a:latin typeface="Calibri"/>
                <a:cs typeface="Calibri"/>
              </a:rPr>
              <a:t> </a:t>
            </a:r>
            <a:r>
              <a:rPr sz="1867" spc="-7" dirty="0">
                <a:solidFill>
                  <a:srgbClr val="0A1822"/>
                </a:solidFill>
                <a:latin typeface="Calibri"/>
                <a:cs typeface="Calibri"/>
              </a:rPr>
              <a:t>family  </a:t>
            </a:r>
            <a:r>
              <a:rPr sz="1867" spc="-67" dirty="0">
                <a:solidFill>
                  <a:srgbClr val="0A1822"/>
                </a:solidFill>
                <a:latin typeface="Calibri"/>
                <a:cs typeface="Calibri"/>
              </a:rPr>
              <a:t>(SP, </a:t>
            </a:r>
            <a:r>
              <a:rPr sz="1867" spc="-7" dirty="0">
                <a:solidFill>
                  <a:srgbClr val="0A1822"/>
                </a:solidFill>
                <a:latin typeface="Calibri"/>
                <a:cs typeface="Calibri"/>
              </a:rPr>
              <a:t>SX,</a:t>
            </a:r>
            <a:r>
              <a:rPr sz="1867" spc="-60" dirty="0">
                <a:solidFill>
                  <a:srgbClr val="0A1822"/>
                </a:solidFill>
                <a:latin typeface="Calibri"/>
                <a:cs typeface="Calibri"/>
              </a:rPr>
              <a:t> </a:t>
            </a:r>
            <a:r>
              <a:rPr sz="1867" spc="-7" dirty="0">
                <a:solidFill>
                  <a:srgbClr val="0A1822"/>
                </a:solidFill>
                <a:latin typeface="Calibri"/>
                <a:cs typeface="Calibri"/>
              </a:rPr>
              <a:t>Digital)</a:t>
            </a:r>
            <a:endParaRPr sz="1867">
              <a:solidFill>
                <a:prstClr val="black"/>
              </a:solidFill>
              <a:latin typeface="Calibri"/>
              <a:cs typeface="Calibri"/>
            </a:endParaRPr>
          </a:p>
          <a:p>
            <a:pPr marL="398770" indent="-381837" defTabSz="1219170">
              <a:spcBef>
                <a:spcPts val="393"/>
              </a:spcBef>
              <a:buFont typeface="Arial"/>
              <a:buChar char="•"/>
              <a:tabLst>
                <a:tab pos="398770" algn="l"/>
                <a:tab pos="399617" algn="l"/>
              </a:tabLst>
            </a:pPr>
            <a:r>
              <a:rPr sz="1867" dirty="0">
                <a:solidFill>
                  <a:srgbClr val="0A1822"/>
                </a:solidFill>
                <a:latin typeface="Calibri"/>
                <a:cs typeface="Calibri"/>
              </a:rPr>
              <a:t>¾ </a:t>
            </a:r>
            <a:r>
              <a:rPr sz="1867" spc="-7" dirty="0">
                <a:solidFill>
                  <a:srgbClr val="0A1822"/>
                </a:solidFill>
                <a:latin typeface="Calibri"/>
                <a:cs typeface="Calibri"/>
              </a:rPr>
              <a:t>inch</a:t>
            </a:r>
            <a:r>
              <a:rPr sz="1867" spc="-80" dirty="0">
                <a:solidFill>
                  <a:srgbClr val="0A1822"/>
                </a:solidFill>
                <a:latin typeface="Calibri"/>
                <a:cs typeface="Calibri"/>
              </a:rPr>
              <a:t> </a:t>
            </a:r>
            <a:r>
              <a:rPr sz="1867" spc="-7" dirty="0">
                <a:solidFill>
                  <a:srgbClr val="0A1822"/>
                </a:solidFill>
                <a:latin typeface="Calibri"/>
                <a:cs typeface="Calibri"/>
              </a:rPr>
              <a:t>U-Matic</a:t>
            </a:r>
            <a:endParaRPr sz="1867">
              <a:solidFill>
                <a:prstClr val="black"/>
              </a:solidFill>
              <a:latin typeface="Calibri"/>
              <a:cs typeface="Calibri"/>
            </a:endParaRPr>
          </a:p>
          <a:p>
            <a:pPr marL="398770" indent="-381837" defTabSz="1219170">
              <a:spcBef>
                <a:spcPts val="393"/>
              </a:spcBef>
              <a:buFont typeface="Arial"/>
              <a:buChar char="•"/>
              <a:tabLst>
                <a:tab pos="398770" algn="l"/>
                <a:tab pos="399617" algn="l"/>
              </a:tabLst>
            </a:pPr>
            <a:r>
              <a:rPr sz="1867" spc="-7" dirty="0">
                <a:solidFill>
                  <a:srgbClr val="0A1822"/>
                </a:solidFill>
                <a:latin typeface="Calibri"/>
                <a:cs typeface="Calibri"/>
              </a:rPr>
              <a:t>VHS</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13" dirty="0">
                <a:solidFill>
                  <a:srgbClr val="0A1822"/>
                </a:solidFill>
                <a:latin typeface="Calibri"/>
                <a:cs typeface="Calibri"/>
              </a:rPr>
              <a:t>DVCAM</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dirty="0">
                <a:solidFill>
                  <a:srgbClr val="0A1822"/>
                </a:solidFill>
                <a:latin typeface="Calibri"/>
                <a:cs typeface="Calibri"/>
              </a:rPr>
              <a:t>D2</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7" dirty="0">
                <a:solidFill>
                  <a:srgbClr val="0A1822"/>
                </a:solidFill>
                <a:latin typeface="Calibri"/>
                <a:cs typeface="Calibri"/>
              </a:rPr>
              <a:t>miniDV</a:t>
            </a:r>
            <a:endParaRPr sz="1867">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dirty="0">
                <a:solidFill>
                  <a:srgbClr val="0A1822"/>
                </a:solidFill>
                <a:latin typeface="Calibri"/>
                <a:cs typeface="Calibri"/>
              </a:rPr>
              <a:t>Hi8</a:t>
            </a:r>
            <a:endParaRPr sz="1867">
              <a:solidFill>
                <a:prstClr val="black"/>
              </a:solidFill>
              <a:latin typeface="Calibri"/>
              <a:cs typeface="Calibri"/>
            </a:endParaRPr>
          </a:p>
        </p:txBody>
      </p:sp>
      <p:sp>
        <p:nvSpPr>
          <p:cNvPr id="4" name="object 4"/>
          <p:cNvSpPr txBox="1"/>
          <p:nvPr/>
        </p:nvSpPr>
        <p:spPr>
          <a:xfrm>
            <a:off x="7467770" y="3543194"/>
            <a:ext cx="1035473" cy="694335"/>
          </a:xfrm>
          <a:prstGeom prst="rect">
            <a:avLst/>
          </a:prstGeom>
        </p:spPr>
        <p:txBody>
          <a:bodyPr vert="horz" wrap="square" lIns="0" tIns="67733" rIns="0" bIns="0" rtlCol="0">
            <a:spAutoFit/>
          </a:bodyPr>
          <a:lstStyle/>
          <a:p>
            <a:pPr marL="398770" indent="-381837" defTabSz="1219170">
              <a:spcBef>
                <a:spcPts val="533"/>
              </a:spcBef>
              <a:buFont typeface="Arial"/>
              <a:buChar char="•"/>
              <a:tabLst>
                <a:tab pos="398770" algn="l"/>
                <a:tab pos="399617" algn="l"/>
              </a:tabLst>
            </a:pPr>
            <a:r>
              <a:rPr sz="1867" spc="-13" dirty="0">
                <a:solidFill>
                  <a:srgbClr val="0A1822"/>
                </a:solidFill>
                <a:latin typeface="Calibri"/>
                <a:cs typeface="Calibri"/>
              </a:rPr>
              <a:t>16m</a:t>
            </a:r>
            <a:r>
              <a:rPr sz="1867" dirty="0">
                <a:solidFill>
                  <a:srgbClr val="0A1822"/>
                </a:solidFill>
                <a:latin typeface="Calibri"/>
                <a:cs typeface="Calibri"/>
              </a:rPr>
              <a:t>m</a:t>
            </a:r>
            <a:endParaRPr sz="1867">
              <a:solidFill>
                <a:prstClr val="black"/>
              </a:solidFill>
              <a:latin typeface="Calibri"/>
              <a:cs typeface="Calibri"/>
            </a:endParaRPr>
          </a:p>
          <a:p>
            <a:pPr marL="398770" indent="-381837" defTabSz="1219170">
              <a:spcBef>
                <a:spcPts val="393"/>
              </a:spcBef>
              <a:buFont typeface="Arial"/>
              <a:buChar char="•"/>
              <a:tabLst>
                <a:tab pos="398770" algn="l"/>
                <a:tab pos="399617" algn="l"/>
              </a:tabLst>
            </a:pPr>
            <a:r>
              <a:rPr sz="1867" dirty="0">
                <a:solidFill>
                  <a:srgbClr val="0A1822"/>
                </a:solidFill>
                <a:latin typeface="Calibri"/>
                <a:cs typeface="Calibri"/>
              </a:rPr>
              <a:t>3</a:t>
            </a:r>
            <a:r>
              <a:rPr sz="1867" spc="-13" dirty="0">
                <a:solidFill>
                  <a:srgbClr val="0A1822"/>
                </a:solidFill>
                <a:latin typeface="Calibri"/>
                <a:cs typeface="Calibri"/>
              </a:rPr>
              <a:t>5m</a:t>
            </a:r>
            <a:r>
              <a:rPr sz="1867" dirty="0">
                <a:solidFill>
                  <a:srgbClr val="0A1822"/>
                </a:solidFill>
                <a:latin typeface="Calibri"/>
                <a:cs typeface="Calibri"/>
              </a:rPr>
              <a:t>m</a:t>
            </a:r>
            <a:endParaRPr sz="1867">
              <a:solidFill>
                <a:prstClr val="black"/>
              </a:solidFill>
              <a:latin typeface="Calibri"/>
              <a:cs typeface="Calibri"/>
            </a:endParaRPr>
          </a:p>
        </p:txBody>
      </p:sp>
      <p:sp>
        <p:nvSpPr>
          <p:cNvPr id="5" name="object 5"/>
          <p:cNvSpPr txBox="1">
            <a:spLocks noGrp="1"/>
          </p:cNvSpPr>
          <p:nvPr>
            <p:ph type="title"/>
          </p:nvPr>
        </p:nvSpPr>
        <p:spPr>
          <a:xfrm>
            <a:off x="1862260" y="248574"/>
            <a:ext cx="6551507" cy="1748598"/>
          </a:xfrm>
          <a:prstGeom prst="rect">
            <a:avLst/>
          </a:prstGeom>
        </p:spPr>
        <p:txBody>
          <a:bodyPr vert="horz" wrap="square" lIns="0" tIns="103293" rIns="0" bIns="0" rtlCol="0">
            <a:spAutoFit/>
          </a:bodyPr>
          <a:lstStyle/>
          <a:p>
            <a:pPr marL="16933">
              <a:spcBef>
                <a:spcPts val="813"/>
              </a:spcBef>
            </a:pPr>
            <a:r>
              <a:rPr sz="2800" dirty="0"/>
              <a:t>MEMNON </a:t>
            </a:r>
            <a:r>
              <a:rPr sz="2800" spc="-20" dirty="0"/>
              <a:t>BLOOMINGTON</a:t>
            </a:r>
            <a:r>
              <a:rPr sz="2800" spc="-127" dirty="0"/>
              <a:t> </a:t>
            </a:r>
            <a:r>
              <a:rPr sz="2800" spc="-47" dirty="0"/>
              <a:t>FORMATS</a:t>
            </a:r>
            <a:endParaRPr sz="2800"/>
          </a:p>
          <a:p>
            <a:pPr marL="16933" marR="6773">
              <a:spcBef>
                <a:spcPts val="460"/>
              </a:spcBef>
            </a:pPr>
            <a:r>
              <a:rPr sz="1867" spc="-33" dirty="0">
                <a:solidFill>
                  <a:srgbClr val="000000"/>
                </a:solidFill>
              </a:rPr>
              <a:t>We </a:t>
            </a:r>
            <a:r>
              <a:rPr sz="1867" spc="-13" dirty="0">
                <a:solidFill>
                  <a:srgbClr val="000000"/>
                </a:solidFill>
              </a:rPr>
              <a:t>currently </a:t>
            </a:r>
            <a:r>
              <a:rPr sz="1867" spc="-7" dirty="0">
                <a:solidFill>
                  <a:srgbClr val="000000"/>
                </a:solidFill>
              </a:rPr>
              <a:t>digitize </a:t>
            </a:r>
            <a:r>
              <a:rPr sz="1867" dirty="0">
                <a:solidFill>
                  <a:srgbClr val="000000"/>
                </a:solidFill>
              </a:rPr>
              <a:t>a </a:t>
            </a:r>
            <a:r>
              <a:rPr sz="1867" spc="-13" dirty="0">
                <a:solidFill>
                  <a:srgbClr val="000000"/>
                </a:solidFill>
              </a:rPr>
              <a:t>range </a:t>
            </a:r>
            <a:r>
              <a:rPr sz="1867" dirty="0">
                <a:solidFill>
                  <a:srgbClr val="000000"/>
                </a:solidFill>
              </a:rPr>
              <a:t>of </a:t>
            </a:r>
            <a:r>
              <a:rPr sz="1867" spc="-13" dirty="0">
                <a:solidFill>
                  <a:srgbClr val="000000"/>
                </a:solidFill>
              </a:rPr>
              <a:t>formats </a:t>
            </a:r>
            <a:r>
              <a:rPr sz="1867" spc="-7" dirty="0">
                <a:solidFill>
                  <a:srgbClr val="000000"/>
                </a:solidFill>
              </a:rPr>
              <a:t>and </a:t>
            </a:r>
            <a:r>
              <a:rPr sz="1867" spc="-13" dirty="0">
                <a:solidFill>
                  <a:srgbClr val="000000"/>
                </a:solidFill>
              </a:rPr>
              <a:t>are constantly </a:t>
            </a:r>
            <a:r>
              <a:rPr sz="1867" spc="-7" dirty="0">
                <a:solidFill>
                  <a:srgbClr val="000000"/>
                </a:solidFill>
              </a:rPr>
              <a:t>adding  </a:t>
            </a:r>
            <a:r>
              <a:rPr sz="1867" spc="-13" dirty="0">
                <a:solidFill>
                  <a:srgbClr val="000000"/>
                </a:solidFill>
              </a:rPr>
              <a:t>new </a:t>
            </a:r>
            <a:r>
              <a:rPr sz="1867" spc="-7" dirty="0">
                <a:solidFill>
                  <a:srgbClr val="000000"/>
                </a:solidFill>
              </a:rPr>
              <a:t>ones as the need </a:t>
            </a:r>
            <a:r>
              <a:rPr sz="1867" dirty="0">
                <a:solidFill>
                  <a:srgbClr val="000000"/>
                </a:solidFill>
              </a:rPr>
              <a:t>arises </a:t>
            </a:r>
            <a:r>
              <a:rPr sz="1867" spc="-13" dirty="0">
                <a:solidFill>
                  <a:srgbClr val="000000"/>
                </a:solidFill>
              </a:rPr>
              <a:t>from </a:t>
            </a:r>
            <a:r>
              <a:rPr sz="1867" spc="-7" dirty="0">
                <a:solidFill>
                  <a:srgbClr val="000000"/>
                </a:solidFill>
              </a:rPr>
              <a:t>our </a:t>
            </a:r>
            <a:r>
              <a:rPr sz="1867" spc="-13" dirty="0">
                <a:solidFill>
                  <a:srgbClr val="000000"/>
                </a:solidFill>
              </a:rPr>
              <a:t>customers. </a:t>
            </a:r>
            <a:r>
              <a:rPr sz="1867" spc="-33" dirty="0">
                <a:solidFill>
                  <a:srgbClr val="000000"/>
                </a:solidFill>
              </a:rPr>
              <a:t>We </a:t>
            </a:r>
            <a:r>
              <a:rPr sz="1867" spc="-7" dirty="0">
                <a:solidFill>
                  <a:srgbClr val="000000"/>
                </a:solidFill>
              </a:rPr>
              <a:t>can </a:t>
            </a:r>
            <a:r>
              <a:rPr sz="1867" dirty="0">
                <a:solidFill>
                  <a:srgbClr val="000000"/>
                </a:solidFill>
              </a:rPr>
              <a:t>also  </a:t>
            </a:r>
            <a:r>
              <a:rPr sz="1867" spc="-7" dirty="0">
                <a:solidFill>
                  <a:srgbClr val="000000"/>
                </a:solidFill>
              </a:rPr>
              <a:t>handle </a:t>
            </a:r>
            <a:r>
              <a:rPr sz="1867" spc="-13" dirty="0">
                <a:solidFill>
                  <a:srgbClr val="000000"/>
                </a:solidFill>
              </a:rPr>
              <a:t>delicate </a:t>
            </a:r>
            <a:r>
              <a:rPr sz="1867" dirty="0">
                <a:solidFill>
                  <a:srgbClr val="000000"/>
                </a:solidFill>
              </a:rPr>
              <a:t>or </a:t>
            </a:r>
            <a:r>
              <a:rPr sz="1867" spc="-13" dirty="0">
                <a:solidFill>
                  <a:srgbClr val="000000"/>
                </a:solidFill>
              </a:rPr>
              <a:t>rare formats </a:t>
            </a:r>
            <a:r>
              <a:rPr sz="1867" dirty="0">
                <a:solidFill>
                  <a:srgbClr val="000000"/>
                </a:solidFill>
              </a:rPr>
              <a:t>in </a:t>
            </a:r>
            <a:r>
              <a:rPr sz="1867" spc="-7" dirty="0">
                <a:solidFill>
                  <a:srgbClr val="000000"/>
                </a:solidFill>
              </a:rPr>
              <a:t>collaboration </a:t>
            </a:r>
            <a:r>
              <a:rPr sz="1867" dirty="0">
                <a:solidFill>
                  <a:srgbClr val="000000"/>
                </a:solidFill>
              </a:rPr>
              <a:t>with </a:t>
            </a:r>
            <a:r>
              <a:rPr sz="1867" spc="-7" dirty="0">
                <a:solidFill>
                  <a:srgbClr val="000000"/>
                </a:solidFill>
              </a:rPr>
              <a:t>our partners at  MDPI.</a:t>
            </a:r>
            <a:endParaRPr sz="1867"/>
          </a:p>
        </p:txBody>
      </p:sp>
      <p:sp>
        <p:nvSpPr>
          <p:cNvPr id="6" name="object 6"/>
          <p:cNvSpPr txBox="1"/>
          <p:nvPr/>
        </p:nvSpPr>
        <p:spPr>
          <a:xfrm>
            <a:off x="1862261" y="2242311"/>
            <a:ext cx="6486313" cy="1333100"/>
          </a:xfrm>
          <a:prstGeom prst="rect">
            <a:avLst/>
          </a:prstGeom>
        </p:spPr>
        <p:txBody>
          <a:bodyPr vert="horz" wrap="square" lIns="0" tIns="16933" rIns="0" bIns="0" rtlCol="0">
            <a:spAutoFit/>
          </a:bodyPr>
          <a:lstStyle/>
          <a:p>
            <a:pPr marL="16933" marR="6773" defTabSz="1219170">
              <a:spcBef>
                <a:spcPts val="133"/>
              </a:spcBef>
            </a:pPr>
            <a:r>
              <a:rPr sz="1867" spc="-33" dirty="0">
                <a:solidFill>
                  <a:prstClr val="black"/>
                </a:solidFill>
                <a:latin typeface="Calibri"/>
                <a:cs typeface="Calibri"/>
              </a:rPr>
              <a:t>We </a:t>
            </a:r>
            <a:r>
              <a:rPr sz="1867" spc="-7" dirty="0">
                <a:solidFill>
                  <a:prstClr val="black"/>
                </a:solidFill>
                <a:latin typeface="Calibri"/>
                <a:cs typeface="Calibri"/>
              </a:rPr>
              <a:t>fully </a:t>
            </a:r>
            <a:r>
              <a:rPr sz="1867" spc="-13" dirty="0">
                <a:solidFill>
                  <a:prstClr val="black"/>
                </a:solidFill>
                <a:latin typeface="Calibri"/>
                <a:cs typeface="Calibri"/>
              </a:rPr>
              <a:t>customize to </a:t>
            </a:r>
            <a:r>
              <a:rPr sz="1867" spc="-7" dirty="0">
                <a:solidFill>
                  <a:prstClr val="black"/>
                </a:solidFill>
                <a:latin typeface="Calibri"/>
                <a:cs typeface="Calibri"/>
              </a:rPr>
              <a:t>client specifications but typically deliver back  </a:t>
            </a:r>
            <a:r>
              <a:rPr sz="1867" dirty="0">
                <a:solidFill>
                  <a:prstClr val="black"/>
                </a:solidFill>
                <a:latin typeface="Calibri"/>
                <a:cs typeface="Calibri"/>
              </a:rPr>
              <a:t>a </a:t>
            </a:r>
            <a:r>
              <a:rPr sz="1867" spc="-13" dirty="0">
                <a:solidFill>
                  <a:prstClr val="black"/>
                </a:solidFill>
                <a:latin typeface="Calibri"/>
                <a:cs typeface="Calibri"/>
              </a:rPr>
              <a:t>package </a:t>
            </a:r>
            <a:r>
              <a:rPr sz="1867" spc="-7" dirty="0">
                <a:solidFill>
                  <a:prstClr val="black"/>
                </a:solidFill>
                <a:latin typeface="Calibri"/>
                <a:cs typeface="Calibri"/>
              </a:rPr>
              <a:t>of </a:t>
            </a:r>
            <a:r>
              <a:rPr sz="1867" dirty="0">
                <a:solidFill>
                  <a:prstClr val="black"/>
                </a:solidFill>
                <a:latin typeface="Calibri"/>
                <a:cs typeface="Calibri"/>
              </a:rPr>
              <a:t>files </a:t>
            </a:r>
            <a:r>
              <a:rPr sz="1867" spc="-13" dirty="0">
                <a:solidFill>
                  <a:prstClr val="black"/>
                </a:solidFill>
                <a:latin typeface="Calibri"/>
                <a:cs typeface="Calibri"/>
              </a:rPr>
              <a:t>to </a:t>
            </a:r>
            <a:r>
              <a:rPr sz="1867" spc="-7" dirty="0">
                <a:solidFill>
                  <a:prstClr val="black"/>
                </a:solidFill>
                <a:latin typeface="Calibri"/>
                <a:cs typeface="Calibri"/>
              </a:rPr>
              <a:t>include </a:t>
            </a:r>
            <a:r>
              <a:rPr sz="1867" dirty="0">
                <a:solidFill>
                  <a:prstClr val="black"/>
                </a:solidFill>
                <a:latin typeface="Calibri"/>
                <a:cs typeface="Calibri"/>
              </a:rPr>
              <a:t>a </a:t>
            </a:r>
            <a:r>
              <a:rPr sz="1867" spc="-7" dirty="0">
                <a:solidFill>
                  <a:prstClr val="black"/>
                </a:solidFill>
                <a:latin typeface="Calibri"/>
                <a:cs typeface="Calibri"/>
              </a:rPr>
              <a:t>preservation </a:t>
            </a:r>
            <a:r>
              <a:rPr sz="1867" spc="-33" dirty="0">
                <a:solidFill>
                  <a:prstClr val="black"/>
                </a:solidFill>
                <a:latin typeface="Calibri"/>
                <a:cs typeface="Calibri"/>
              </a:rPr>
              <a:t>master, </a:t>
            </a:r>
            <a:r>
              <a:rPr sz="1867" spc="-13" dirty="0">
                <a:solidFill>
                  <a:prstClr val="black"/>
                </a:solidFill>
                <a:latin typeface="Calibri"/>
                <a:cs typeface="Calibri"/>
              </a:rPr>
              <a:t>mezzanine,  </a:t>
            </a:r>
            <a:r>
              <a:rPr sz="1867" spc="-7" dirty="0">
                <a:solidFill>
                  <a:prstClr val="black"/>
                </a:solidFill>
                <a:latin typeface="Calibri"/>
                <a:cs typeface="Calibri"/>
              </a:rPr>
              <a:t>access files </a:t>
            </a:r>
            <a:r>
              <a:rPr sz="1867" dirty="0">
                <a:solidFill>
                  <a:prstClr val="black"/>
                </a:solidFill>
                <a:latin typeface="Calibri"/>
                <a:cs typeface="Calibri"/>
              </a:rPr>
              <a:t>with </a:t>
            </a:r>
            <a:r>
              <a:rPr sz="1867" spc="-7" dirty="0">
                <a:solidFill>
                  <a:prstClr val="black"/>
                </a:solidFill>
                <a:latin typeface="Calibri"/>
                <a:cs typeface="Calibri"/>
              </a:rPr>
              <a:t>embedded </a:t>
            </a:r>
            <a:r>
              <a:rPr sz="1867" spc="-13" dirty="0">
                <a:solidFill>
                  <a:prstClr val="black"/>
                </a:solidFill>
                <a:latin typeface="Calibri"/>
                <a:cs typeface="Calibri"/>
              </a:rPr>
              <a:t>metadata, </a:t>
            </a:r>
            <a:r>
              <a:rPr sz="1867" spc="-7" dirty="0">
                <a:solidFill>
                  <a:prstClr val="black"/>
                </a:solidFill>
                <a:latin typeface="Calibri"/>
                <a:cs typeface="Calibri"/>
              </a:rPr>
              <a:t>plus </a:t>
            </a:r>
            <a:r>
              <a:rPr sz="1867" dirty="0">
                <a:solidFill>
                  <a:prstClr val="black"/>
                </a:solidFill>
                <a:latin typeface="Calibri"/>
                <a:cs typeface="Calibri"/>
              </a:rPr>
              <a:t>XML </a:t>
            </a:r>
            <a:r>
              <a:rPr sz="1867" spc="-7" dirty="0">
                <a:solidFill>
                  <a:prstClr val="black"/>
                </a:solidFill>
                <a:latin typeface="Calibri"/>
                <a:cs typeface="Calibri"/>
              </a:rPr>
              <a:t>and </a:t>
            </a:r>
            <a:r>
              <a:rPr sz="1867" dirty="0">
                <a:solidFill>
                  <a:prstClr val="black"/>
                </a:solidFill>
                <a:latin typeface="Calibri"/>
                <a:cs typeface="Calibri"/>
              </a:rPr>
              <a:t>QC</a:t>
            </a:r>
            <a:r>
              <a:rPr sz="1867" spc="53" dirty="0">
                <a:solidFill>
                  <a:prstClr val="black"/>
                </a:solidFill>
                <a:latin typeface="Calibri"/>
                <a:cs typeface="Calibri"/>
              </a:rPr>
              <a:t> </a:t>
            </a:r>
            <a:r>
              <a:rPr sz="1867" spc="-7" dirty="0">
                <a:solidFill>
                  <a:prstClr val="black"/>
                </a:solidFill>
                <a:latin typeface="Calibri"/>
                <a:cs typeface="Calibri"/>
              </a:rPr>
              <a:t>files.</a:t>
            </a:r>
            <a:endParaRPr sz="1867">
              <a:solidFill>
                <a:prstClr val="black"/>
              </a:solidFill>
              <a:latin typeface="Calibri"/>
              <a:cs typeface="Calibri"/>
            </a:endParaRPr>
          </a:p>
          <a:p>
            <a:pPr marL="16933" defTabSz="1219170">
              <a:spcBef>
                <a:spcPts val="1273"/>
              </a:spcBef>
              <a:tabLst>
                <a:tab pos="2818483" algn="l"/>
                <a:tab pos="5621726" algn="l"/>
              </a:tabLst>
            </a:pPr>
            <a:r>
              <a:rPr sz="1867" b="1" u="sng" dirty="0">
                <a:solidFill>
                  <a:srgbClr val="0A1822"/>
                </a:solidFill>
                <a:latin typeface="Calibri"/>
                <a:cs typeface="Calibri"/>
              </a:rPr>
              <a:t>Audio</a:t>
            </a:r>
            <a:r>
              <a:rPr sz="1867" b="1" dirty="0">
                <a:solidFill>
                  <a:srgbClr val="0A1822"/>
                </a:solidFill>
                <a:latin typeface="Calibri"/>
                <a:cs typeface="Calibri"/>
              </a:rPr>
              <a:t>	</a:t>
            </a:r>
            <a:r>
              <a:rPr sz="1867" b="1" u="sng" spc="-7" dirty="0">
                <a:solidFill>
                  <a:srgbClr val="0A1822"/>
                </a:solidFill>
                <a:latin typeface="Calibri"/>
                <a:cs typeface="Calibri"/>
              </a:rPr>
              <a:t>Video</a:t>
            </a:r>
            <a:r>
              <a:rPr sz="1867" b="1" spc="-7" dirty="0">
                <a:solidFill>
                  <a:srgbClr val="0A1822"/>
                </a:solidFill>
                <a:latin typeface="Calibri"/>
                <a:cs typeface="Calibri"/>
              </a:rPr>
              <a:t>	</a:t>
            </a:r>
            <a:r>
              <a:rPr sz="1867" b="1" u="sng" dirty="0">
                <a:solidFill>
                  <a:srgbClr val="0A1822"/>
                </a:solidFill>
                <a:latin typeface="Calibri"/>
                <a:cs typeface="Calibri"/>
              </a:rPr>
              <a:t>Film</a:t>
            </a:r>
            <a:endParaRPr sz="1867">
              <a:solidFill>
                <a:prstClr val="black"/>
              </a:solidFill>
              <a:latin typeface="Calibri"/>
              <a:cs typeface="Calibri"/>
            </a:endParaRPr>
          </a:p>
        </p:txBody>
      </p:sp>
      <p:sp>
        <p:nvSpPr>
          <p:cNvPr id="7" name="object 7"/>
          <p:cNvSpPr/>
          <p:nvPr/>
        </p:nvSpPr>
        <p:spPr>
          <a:xfrm>
            <a:off x="8867647" y="1814576"/>
            <a:ext cx="1658112" cy="12435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8" name="object 8"/>
          <p:cNvSpPr/>
          <p:nvPr/>
        </p:nvSpPr>
        <p:spPr>
          <a:xfrm>
            <a:off x="8861553" y="1808480"/>
            <a:ext cx="1670473" cy="1256453"/>
          </a:xfrm>
          <a:custGeom>
            <a:avLst/>
            <a:gdLst/>
            <a:ahLst/>
            <a:cxnLst/>
            <a:rect l="l" t="t" r="r" b="b"/>
            <a:pathLst>
              <a:path w="1252854" h="942339">
                <a:moveTo>
                  <a:pt x="0" y="941832"/>
                </a:moveTo>
                <a:lnTo>
                  <a:pt x="1252728" y="941832"/>
                </a:lnTo>
                <a:lnTo>
                  <a:pt x="1252728" y="0"/>
                </a:lnTo>
                <a:lnTo>
                  <a:pt x="0" y="0"/>
                </a:lnTo>
                <a:lnTo>
                  <a:pt x="0" y="941832"/>
                </a:lnTo>
                <a:close/>
              </a:path>
            </a:pathLst>
          </a:custGeom>
          <a:ln w="9144">
            <a:solidFill>
              <a:srgbClr val="B60F2C"/>
            </a:solidFill>
          </a:ln>
        </p:spPr>
        <p:txBody>
          <a:bodyPr wrap="square" lIns="0" tIns="0" rIns="0" bIns="0" rtlCol="0"/>
          <a:lstStyle/>
          <a:p>
            <a:pPr defTabSz="1219170"/>
            <a:endParaRPr sz="2400">
              <a:solidFill>
                <a:prstClr val="black"/>
              </a:solidFill>
              <a:latin typeface="Calibri"/>
            </a:endParaRPr>
          </a:p>
        </p:txBody>
      </p:sp>
      <p:sp>
        <p:nvSpPr>
          <p:cNvPr id="9" name="object 9"/>
          <p:cNvSpPr/>
          <p:nvPr/>
        </p:nvSpPr>
        <p:spPr>
          <a:xfrm>
            <a:off x="8849361" y="3476752"/>
            <a:ext cx="1658111" cy="124358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0" name="object 10"/>
          <p:cNvSpPr/>
          <p:nvPr/>
        </p:nvSpPr>
        <p:spPr>
          <a:xfrm>
            <a:off x="8843264" y="3470656"/>
            <a:ext cx="1670473" cy="1256453"/>
          </a:xfrm>
          <a:custGeom>
            <a:avLst/>
            <a:gdLst/>
            <a:ahLst/>
            <a:cxnLst/>
            <a:rect l="l" t="t" r="r" b="b"/>
            <a:pathLst>
              <a:path w="1252854" h="942339">
                <a:moveTo>
                  <a:pt x="0" y="941832"/>
                </a:moveTo>
                <a:lnTo>
                  <a:pt x="1252727" y="941832"/>
                </a:lnTo>
                <a:lnTo>
                  <a:pt x="1252727" y="0"/>
                </a:lnTo>
                <a:lnTo>
                  <a:pt x="0" y="0"/>
                </a:lnTo>
                <a:lnTo>
                  <a:pt x="0" y="941832"/>
                </a:lnTo>
                <a:close/>
              </a:path>
            </a:pathLst>
          </a:custGeom>
          <a:ln w="9144">
            <a:solidFill>
              <a:srgbClr val="B60F2C"/>
            </a:solidFill>
          </a:ln>
        </p:spPr>
        <p:txBody>
          <a:bodyPr wrap="square" lIns="0" tIns="0" rIns="0" bIns="0" rtlCol="0"/>
          <a:lstStyle/>
          <a:p>
            <a:pPr defTabSz="1219170"/>
            <a:endParaRPr sz="2400">
              <a:solidFill>
                <a:prstClr val="black"/>
              </a:solidFill>
              <a:latin typeface="Calibri"/>
            </a:endParaRPr>
          </a:p>
        </p:txBody>
      </p:sp>
      <p:sp>
        <p:nvSpPr>
          <p:cNvPr id="11" name="object 11"/>
          <p:cNvSpPr/>
          <p:nvPr/>
        </p:nvSpPr>
        <p:spPr>
          <a:xfrm>
            <a:off x="8849361" y="5136895"/>
            <a:ext cx="1658111" cy="1243584"/>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12" name="object 12"/>
          <p:cNvSpPr/>
          <p:nvPr/>
        </p:nvSpPr>
        <p:spPr>
          <a:xfrm>
            <a:off x="8843264" y="5130800"/>
            <a:ext cx="1670473" cy="1256453"/>
          </a:xfrm>
          <a:custGeom>
            <a:avLst/>
            <a:gdLst/>
            <a:ahLst/>
            <a:cxnLst/>
            <a:rect l="l" t="t" r="r" b="b"/>
            <a:pathLst>
              <a:path w="1252854" h="942339">
                <a:moveTo>
                  <a:pt x="0" y="941832"/>
                </a:moveTo>
                <a:lnTo>
                  <a:pt x="1252727" y="941832"/>
                </a:lnTo>
                <a:lnTo>
                  <a:pt x="1252727" y="0"/>
                </a:lnTo>
                <a:lnTo>
                  <a:pt x="0" y="0"/>
                </a:lnTo>
                <a:lnTo>
                  <a:pt x="0" y="941832"/>
                </a:lnTo>
                <a:close/>
              </a:path>
            </a:pathLst>
          </a:custGeom>
          <a:ln w="9144">
            <a:solidFill>
              <a:srgbClr val="B60F2C"/>
            </a:solidFill>
          </a:ln>
        </p:spPr>
        <p:txBody>
          <a:bodyPr wrap="square" lIns="0" tIns="0" rIns="0" bIns="0" rtlCol="0"/>
          <a:lstStyle/>
          <a:p>
            <a:pPr defTabSz="1219170"/>
            <a:endParaRPr sz="2400">
              <a:solidFill>
                <a:prstClr val="black"/>
              </a:solidFill>
              <a:latin typeface="Calibri"/>
            </a:endParaRPr>
          </a:p>
        </p:txBody>
      </p:sp>
      <p:sp>
        <p:nvSpPr>
          <p:cNvPr id="13" name="object 13"/>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15" name="object 15"/>
          <p:cNvSpPr txBox="1"/>
          <p:nvPr/>
        </p:nvSpPr>
        <p:spPr>
          <a:xfrm>
            <a:off x="10212662" y="6596211"/>
            <a:ext cx="127847" cy="128240"/>
          </a:xfrm>
          <a:prstGeom prst="rect">
            <a:avLst/>
          </a:prstGeom>
        </p:spPr>
        <p:txBody>
          <a:bodyPr vert="horz" wrap="square" lIns="0" tIns="0" rIns="0" bIns="0" rtlCol="0">
            <a:spAutoFit/>
          </a:bodyPr>
          <a:lstStyle/>
          <a:p>
            <a:pPr marL="33866" defTabSz="1219170">
              <a:lnSpc>
                <a:spcPts val="1013"/>
              </a:lnSpc>
            </a:pPr>
            <a:fld id="{81D60167-4931-47E6-BA6A-407CBD079E47}" type="slidenum">
              <a:rPr sz="933" spc="-7" dirty="0">
                <a:solidFill>
                  <a:srgbClr val="888888"/>
                </a:solidFill>
                <a:latin typeface="Calibri"/>
                <a:cs typeface="Calibri"/>
              </a:rPr>
              <a:pPr marL="33866" defTabSz="1219170">
                <a:lnSpc>
                  <a:spcPts val="1013"/>
                </a:lnSpc>
              </a:pPr>
              <a:t>45</a:t>
            </a:fld>
            <a:endParaRPr sz="933">
              <a:solidFill>
                <a:prstClr val="black"/>
              </a:solidFill>
              <a:latin typeface="Calibri"/>
              <a:cs typeface="Calibri"/>
            </a:endParaRPr>
          </a:p>
        </p:txBody>
      </p:sp>
    </p:spTree>
    <p:extLst>
      <p:ext uri="{BB962C8B-B14F-4D97-AF65-F5344CB8AC3E}">
        <p14:creationId xmlns:p14="http://schemas.microsoft.com/office/powerpoint/2010/main" val="41210161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2260" y="380932"/>
            <a:ext cx="5538893" cy="1001983"/>
          </a:xfrm>
          <a:prstGeom prst="rect">
            <a:avLst/>
          </a:prstGeom>
        </p:spPr>
        <p:txBody>
          <a:bodyPr vert="horz" wrap="square" lIns="0" tIns="16933" rIns="0" bIns="0" rtlCol="0">
            <a:spAutoFit/>
          </a:bodyPr>
          <a:lstStyle/>
          <a:p>
            <a:pPr marL="16933">
              <a:spcBef>
                <a:spcPts val="133"/>
              </a:spcBef>
            </a:pPr>
            <a:r>
              <a:rPr sz="3200" spc="-7" dirty="0"/>
              <a:t>MEMNON’S </a:t>
            </a:r>
            <a:r>
              <a:rPr sz="3200" spc="-13" dirty="0"/>
              <a:t>CHOOSES </a:t>
            </a:r>
            <a:r>
              <a:rPr sz="3200" spc="-7" dirty="0"/>
              <a:t>THE</a:t>
            </a:r>
            <a:r>
              <a:rPr sz="3200" spc="-47" dirty="0"/>
              <a:t> </a:t>
            </a:r>
            <a:r>
              <a:rPr sz="3200" spc="-7" dirty="0"/>
              <a:t>RIGHT</a:t>
            </a:r>
            <a:endParaRPr sz="3200"/>
          </a:p>
          <a:p>
            <a:pPr marL="16933"/>
            <a:r>
              <a:rPr sz="3200" spc="-13" dirty="0"/>
              <a:t>PROCESS FOR </a:t>
            </a:r>
            <a:r>
              <a:rPr sz="3200" spc="-7" dirty="0"/>
              <a:t>THE</a:t>
            </a:r>
            <a:r>
              <a:rPr sz="3200" spc="-133" dirty="0"/>
              <a:t> </a:t>
            </a:r>
            <a:r>
              <a:rPr sz="3200" dirty="0"/>
              <a:t>MEDIA</a:t>
            </a:r>
            <a:endParaRPr sz="3200"/>
          </a:p>
        </p:txBody>
      </p:sp>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6" name="object 6"/>
          <p:cNvSpPr txBox="1"/>
          <p:nvPr/>
        </p:nvSpPr>
        <p:spPr>
          <a:xfrm>
            <a:off x="10212662" y="6596211"/>
            <a:ext cx="127847" cy="128240"/>
          </a:xfrm>
          <a:prstGeom prst="rect">
            <a:avLst/>
          </a:prstGeom>
        </p:spPr>
        <p:txBody>
          <a:bodyPr vert="horz" wrap="square" lIns="0" tIns="0" rIns="0" bIns="0" rtlCol="0">
            <a:spAutoFit/>
          </a:bodyPr>
          <a:lstStyle/>
          <a:p>
            <a:pPr marL="33866" defTabSz="1219170">
              <a:lnSpc>
                <a:spcPts val="1013"/>
              </a:lnSpc>
            </a:pPr>
            <a:fld id="{81D60167-4931-47E6-BA6A-407CBD079E47}" type="slidenum">
              <a:rPr sz="933" spc="-7" dirty="0">
                <a:solidFill>
                  <a:srgbClr val="888888"/>
                </a:solidFill>
                <a:latin typeface="Calibri"/>
                <a:cs typeface="Calibri"/>
              </a:rPr>
              <a:pPr marL="33866" defTabSz="1219170">
                <a:lnSpc>
                  <a:spcPts val="1013"/>
                </a:lnSpc>
              </a:pPr>
              <a:t>46</a:t>
            </a:fld>
            <a:endParaRPr sz="933">
              <a:solidFill>
                <a:prstClr val="black"/>
              </a:solidFill>
              <a:latin typeface="Calibri"/>
              <a:cs typeface="Calibri"/>
            </a:endParaRPr>
          </a:p>
        </p:txBody>
      </p:sp>
      <p:sp>
        <p:nvSpPr>
          <p:cNvPr id="3" name="object 3"/>
          <p:cNvSpPr txBox="1"/>
          <p:nvPr/>
        </p:nvSpPr>
        <p:spPr>
          <a:xfrm>
            <a:off x="1956139" y="1674164"/>
            <a:ext cx="8093287" cy="4726849"/>
          </a:xfrm>
          <a:prstGeom prst="rect">
            <a:avLst/>
          </a:prstGeom>
        </p:spPr>
        <p:txBody>
          <a:bodyPr vert="horz" wrap="square" lIns="0" tIns="67733" rIns="0" bIns="0" rtlCol="0">
            <a:spAutoFit/>
          </a:bodyPr>
          <a:lstStyle/>
          <a:p>
            <a:pPr marL="16933" defTabSz="1219170">
              <a:spcBef>
                <a:spcPts val="533"/>
              </a:spcBef>
            </a:pPr>
            <a:r>
              <a:rPr sz="1867" b="1" spc="-7" dirty="0">
                <a:solidFill>
                  <a:srgbClr val="0A1822"/>
                </a:solidFill>
                <a:latin typeface="Calibri"/>
                <a:cs typeface="Calibri"/>
              </a:rPr>
              <a:t>Unitary Process (1 at </a:t>
            </a:r>
            <a:r>
              <a:rPr sz="1867" b="1" dirty="0">
                <a:solidFill>
                  <a:srgbClr val="0A1822"/>
                </a:solidFill>
                <a:latin typeface="Calibri"/>
                <a:cs typeface="Calibri"/>
              </a:rPr>
              <a:t>a</a:t>
            </a:r>
            <a:r>
              <a:rPr sz="1867" b="1" spc="-93" dirty="0">
                <a:solidFill>
                  <a:srgbClr val="0A1822"/>
                </a:solidFill>
                <a:latin typeface="Calibri"/>
                <a:cs typeface="Calibri"/>
              </a:rPr>
              <a:t> </a:t>
            </a:r>
            <a:r>
              <a:rPr sz="1867" b="1" dirty="0">
                <a:solidFill>
                  <a:srgbClr val="0A1822"/>
                </a:solidFill>
                <a:latin typeface="Calibri"/>
                <a:cs typeface="Calibri"/>
              </a:rPr>
              <a:t>time)</a:t>
            </a:r>
            <a:endParaRPr sz="1867" dirty="0">
              <a:solidFill>
                <a:prstClr val="black"/>
              </a:solidFill>
              <a:latin typeface="Calibri"/>
              <a:cs typeface="Calibri"/>
            </a:endParaRPr>
          </a:p>
          <a:p>
            <a:pPr marL="398770" marR="73657" indent="-381837" defTabSz="1219170">
              <a:spcBef>
                <a:spcPts val="400"/>
              </a:spcBef>
              <a:buFont typeface="Arial"/>
              <a:buChar char="•"/>
              <a:tabLst>
                <a:tab pos="398770" algn="l"/>
                <a:tab pos="399617" algn="l"/>
              </a:tabLst>
            </a:pPr>
            <a:r>
              <a:rPr sz="1867" dirty="0">
                <a:solidFill>
                  <a:srgbClr val="0A1822"/>
                </a:solidFill>
                <a:latin typeface="Calibri"/>
                <a:cs typeface="Calibri"/>
              </a:rPr>
              <a:t>78 rpm : </a:t>
            </a:r>
            <a:r>
              <a:rPr sz="1867" spc="-7" dirty="0">
                <a:solidFill>
                  <a:srgbClr val="0A1822"/>
                </a:solidFill>
                <a:latin typeface="Calibri"/>
                <a:cs typeface="Calibri"/>
              </a:rPr>
              <a:t>short </a:t>
            </a:r>
            <a:r>
              <a:rPr sz="1867" spc="-13" dirty="0">
                <a:solidFill>
                  <a:srgbClr val="0A1822"/>
                </a:solidFill>
                <a:latin typeface="Calibri"/>
                <a:cs typeface="Calibri"/>
              </a:rPr>
              <a:t>tracks, </a:t>
            </a:r>
            <a:r>
              <a:rPr sz="1867" spc="-7" dirty="0">
                <a:solidFill>
                  <a:srgbClr val="0A1822"/>
                </a:solidFill>
                <a:latin typeface="Calibri"/>
                <a:cs typeface="Calibri"/>
              </a:rPr>
              <a:t>needle and amplification curve </a:t>
            </a:r>
            <a:r>
              <a:rPr sz="1867" dirty="0">
                <a:solidFill>
                  <a:srgbClr val="0A1822"/>
                </a:solidFill>
                <a:latin typeface="Calibri"/>
                <a:cs typeface="Calibri"/>
              </a:rPr>
              <a:t>selection, </a:t>
            </a:r>
            <a:r>
              <a:rPr sz="1867" spc="-7" dirty="0">
                <a:solidFill>
                  <a:srgbClr val="0A1822"/>
                </a:solidFill>
                <a:latin typeface="Calibri"/>
                <a:cs typeface="Calibri"/>
              </a:rPr>
              <a:t>possible needle  </a:t>
            </a:r>
            <a:r>
              <a:rPr sz="1867" spc="-13" dirty="0">
                <a:solidFill>
                  <a:srgbClr val="0A1822"/>
                </a:solidFill>
                <a:latin typeface="Calibri"/>
                <a:cs typeface="Calibri"/>
              </a:rPr>
              <a:t>jumps</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13" dirty="0">
                <a:solidFill>
                  <a:srgbClr val="0A1822"/>
                </a:solidFill>
                <a:latin typeface="Calibri"/>
                <a:cs typeface="Calibri"/>
              </a:rPr>
              <a:t>Complex </a:t>
            </a:r>
            <a:r>
              <a:rPr sz="1867" dirty="0">
                <a:solidFill>
                  <a:srgbClr val="0A1822"/>
                </a:solidFill>
                <a:latin typeface="Calibri"/>
                <a:cs typeface="Calibri"/>
              </a:rPr>
              <a:t>: </a:t>
            </a:r>
            <a:r>
              <a:rPr sz="1867" spc="-7" dirty="0">
                <a:solidFill>
                  <a:srgbClr val="0A1822"/>
                </a:solidFill>
                <a:latin typeface="Calibri"/>
                <a:cs typeface="Calibri"/>
              </a:rPr>
              <a:t>2’’ quad video tapes, </a:t>
            </a:r>
            <a:r>
              <a:rPr sz="1867" dirty="0">
                <a:solidFill>
                  <a:srgbClr val="0A1822"/>
                </a:solidFill>
                <a:latin typeface="Calibri"/>
                <a:cs typeface="Calibri"/>
              </a:rPr>
              <a:t>film </a:t>
            </a:r>
            <a:r>
              <a:rPr sz="1867" spc="-7" dirty="0">
                <a:solidFill>
                  <a:srgbClr val="0A1822"/>
                </a:solidFill>
                <a:latin typeface="Calibri"/>
                <a:cs typeface="Calibri"/>
              </a:rPr>
              <a:t>scanning, </a:t>
            </a:r>
            <a:r>
              <a:rPr sz="1867" spc="-13" dirty="0">
                <a:solidFill>
                  <a:srgbClr val="0A1822"/>
                </a:solidFill>
                <a:latin typeface="Calibri"/>
                <a:cs typeface="Calibri"/>
              </a:rPr>
              <a:t>any </a:t>
            </a:r>
            <a:r>
              <a:rPr sz="1867" spc="-7" dirty="0">
                <a:solidFill>
                  <a:srgbClr val="0A1822"/>
                </a:solidFill>
                <a:latin typeface="Calibri"/>
                <a:cs typeface="Calibri"/>
              </a:rPr>
              <a:t>items </a:t>
            </a:r>
            <a:r>
              <a:rPr sz="1867" dirty="0">
                <a:solidFill>
                  <a:srgbClr val="0A1822"/>
                </a:solidFill>
                <a:latin typeface="Calibri"/>
                <a:cs typeface="Calibri"/>
              </a:rPr>
              <a:t>in </a:t>
            </a:r>
            <a:r>
              <a:rPr sz="1867" spc="-7" dirty="0">
                <a:solidFill>
                  <a:srgbClr val="0A1822"/>
                </a:solidFill>
                <a:latin typeface="Calibri"/>
                <a:cs typeface="Calibri"/>
              </a:rPr>
              <a:t>bad</a:t>
            </a:r>
            <a:r>
              <a:rPr sz="1867" spc="173" dirty="0">
                <a:solidFill>
                  <a:srgbClr val="0A1822"/>
                </a:solidFill>
                <a:latin typeface="Calibri"/>
                <a:cs typeface="Calibri"/>
              </a:rPr>
              <a:t> </a:t>
            </a:r>
            <a:r>
              <a:rPr sz="1867" spc="-7" dirty="0">
                <a:solidFill>
                  <a:srgbClr val="0A1822"/>
                </a:solidFill>
                <a:latin typeface="Calibri"/>
                <a:cs typeface="Calibri"/>
              </a:rPr>
              <a:t>conditions</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27" dirty="0">
                <a:solidFill>
                  <a:srgbClr val="0A1822"/>
                </a:solidFill>
                <a:latin typeface="Calibri"/>
                <a:cs typeface="Calibri"/>
              </a:rPr>
              <a:t>Very </a:t>
            </a:r>
            <a:r>
              <a:rPr sz="1867" spc="-7" dirty="0">
                <a:solidFill>
                  <a:srgbClr val="0A1822"/>
                </a:solidFill>
                <a:latin typeface="Calibri"/>
                <a:cs typeface="Calibri"/>
              </a:rPr>
              <a:t>short</a:t>
            </a:r>
            <a:r>
              <a:rPr sz="1867" spc="-53" dirty="0">
                <a:solidFill>
                  <a:srgbClr val="0A1822"/>
                </a:solidFill>
                <a:latin typeface="Calibri"/>
                <a:cs typeface="Calibri"/>
              </a:rPr>
              <a:t> </a:t>
            </a:r>
            <a:r>
              <a:rPr sz="1867" spc="-7" dirty="0">
                <a:solidFill>
                  <a:srgbClr val="0A1822"/>
                </a:solidFill>
                <a:latin typeface="Calibri"/>
                <a:cs typeface="Calibri"/>
              </a:rPr>
              <a:t>tapes</a:t>
            </a:r>
            <a:endParaRPr sz="1867" dirty="0">
              <a:solidFill>
                <a:prstClr val="black"/>
              </a:solidFill>
              <a:latin typeface="Calibri"/>
              <a:cs typeface="Calibri"/>
            </a:endParaRPr>
          </a:p>
          <a:p>
            <a:pPr defTabSz="1219170">
              <a:spcBef>
                <a:spcPts val="47"/>
              </a:spcBef>
              <a:buClr>
                <a:srgbClr val="0A1822"/>
              </a:buClr>
              <a:buFont typeface="Arial"/>
              <a:buChar char="•"/>
            </a:pPr>
            <a:endParaRPr sz="2600" dirty="0">
              <a:solidFill>
                <a:prstClr val="black"/>
              </a:solidFill>
              <a:latin typeface="Times New Roman"/>
              <a:cs typeface="Times New Roman"/>
            </a:endParaRPr>
          </a:p>
          <a:p>
            <a:pPr marL="16933" defTabSz="1219170"/>
            <a:r>
              <a:rPr sz="1867" b="1" dirty="0">
                <a:solidFill>
                  <a:srgbClr val="0A1822"/>
                </a:solidFill>
                <a:latin typeface="Calibri"/>
                <a:cs typeface="Calibri"/>
              </a:rPr>
              <a:t>Low </a:t>
            </a:r>
            <a:r>
              <a:rPr sz="1867" b="1" spc="-13" dirty="0">
                <a:solidFill>
                  <a:srgbClr val="0A1822"/>
                </a:solidFill>
                <a:latin typeface="Calibri"/>
                <a:cs typeface="Calibri"/>
              </a:rPr>
              <a:t>Parallel </a:t>
            </a:r>
            <a:r>
              <a:rPr sz="1867" b="1" dirty="0">
                <a:solidFill>
                  <a:srgbClr val="0A1822"/>
                </a:solidFill>
                <a:latin typeface="Calibri"/>
                <a:cs typeface="Calibri"/>
              </a:rPr>
              <a:t>Processes </a:t>
            </a:r>
            <a:r>
              <a:rPr sz="1867" b="1" spc="-7" dirty="0">
                <a:solidFill>
                  <a:srgbClr val="0A1822"/>
                </a:solidFill>
                <a:latin typeface="Calibri"/>
                <a:cs typeface="Calibri"/>
              </a:rPr>
              <a:t>(3-6 </a:t>
            </a:r>
            <a:r>
              <a:rPr sz="1867" b="1" dirty="0">
                <a:solidFill>
                  <a:srgbClr val="0A1822"/>
                </a:solidFill>
                <a:latin typeface="Calibri"/>
                <a:cs typeface="Calibri"/>
              </a:rPr>
              <a:t>depending on</a:t>
            </a:r>
            <a:r>
              <a:rPr sz="1867" b="1" spc="-187" dirty="0">
                <a:solidFill>
                  <a:srgbClr val="0A1822"/>
                </a:solidFill>
                <a:latin typeface="Calibri"/>
                <a:cs typeface="Calibri"/>
              </a:rPr>
              <a:t> </a:t>
            </a:r>
            <a:r>
              <a:rPr sz="1867" b="1" spc="-7" dirty="0">
                <a:solidFill>
                  <a:srgbClr val="0A1822"/>
                </a:solidFill>
                <a:latin typeface="Calibri"/>
                <a:cs typeface="Calibri"/>
              </a:rPr>
              <a:t>format)</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dirty="0">
                <a:solidFill>
                  <a:srgbClr val="0A1822"/>
                </a:solidFill>
                <a:latin typeface="Calibri"/>
                <a:cs typeface="Calibri"/>
              </a:rPr>
              <a:t>Good </a:t>
            </a:r>
            <a:r>
              <a:rPr sz="1867" spc="-7" dirty="0">
                <a:solidFill>
                  <a:srgbClr val="0A1822"/>
                </a:solidFill>
                <a:latin typeface="Calibri"/>
                <a:cs typeface="Calibri"/>
              </a:rPr>
              <a:t>quality ¼’’ tapes </a:t>
            </a:r>
            <a:r>
              <a:rPr sz="1867" dirty="0">
                <a:solidFill>
                  <a:srgbClr val="0A1822"/>
                </a:solidFill>
                <a:latin typeface="Calibri"/>
                <a:cs typeface="Calibri"/>
              </a:rPr>
              <a:t>with </a:t>
            </a:r>
            <a:r>
              <a:rPr sz="1867" spc="-13" dirty="0">
                <a:solidFill>
                  <a:srgbClr val="0A1822"/>
                </a:solidFill>
                <a:latin typeface="Calibri"/>
                <a:cs typeface="Calibri"/>
              </a:rPr>
              <a:t>standard </a:t>
            </a:r>
            <a:r>
              <a:rPr sz="1867" spc="-7" dirty="0">
                <a:solidFill>
                  <a:srgbClr val="0A1822"/>
                </a:solidFill>
                <a:latin typeface="Calibri"/>
                <a:cs typeface="Calibri"/>
              </a:rPr>
              <a:t>speed and </a:t>
            </a:r>
            <a:r>
              <a:rPr sz="1867" spc="-13" dirty="0">
                <a:solidFill>
                  <a:srgbClr val="0A1822"/>
                </a:solidFill>
                <a:latin typeface="Calibri"/>
                <a:cs typeface="Calibri"/>
              </a:rPr>
              <a:t>track</a:t>
            </a:r>
            <a:r>
              <a:rPr sz="1867" spc="113" dirty="0">
                <a:solidFill>
                  <a:srgbClr val="0A1822"/>
                </a:solidFill>
                <a:latin typeface="Calibri"/>
                <a:cs typeface="Calibri"/>
              </a:rPr>
              <a:t> </a:t>
            </a:r>
            <a:r>
              <a:rPr sz="1867" spc="-13" dirty="0">
                <a:solidFill>
                  <a:srgbClr val="0A1822"/>
                </a:solidFill>
                <a:latin typeface="Calibri"/>
                <a:cs typeface="Calibri"/>
              </a:rPr>
              <a:t>configuration</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13" dirty="0">
                <a:solidFill>
                  <a:srgbClr val="0A1822"/>
                </a:solidFill>
                <a:latin typeface="Calibri"/>
                <a:cs typeface="Calibri"/>
              </a:rPr>
              <a:t>Average </a:t>
            </a:r>
            <a:r>
              <a:rPr sz="1867" spc="-7" dirty="0">
                <a:solidFill>
                  <a:srgbClr val="0A1822"/>
                </a:solidFill>
                <a:latin typeface="Calibri"/>
                <a:cs typeface="Calibri"/>
              </a:rPr>
              <a:t>quality video </a:t>
            </a:r>
            <a:r>
              <a:rPr sz="1867" spc="-13" dirty="0">
                <a:solidFill>
                  <a:srgbClr val="0A1822"/>
                </a:solidFill>
                <a:latin typeface="Calibri"/>
                <a:cs typeface="Calibri"/>
              </a:rPr>
              <a:t>cassettes</a:t>
            </a:r>
            <a:r>
              <a:rPr sz="1867" spc="33" dirty="0">
                <a:solidFill>
                  <a:srgbClr val="0A1822"/>
                </a:solidFill>
                <a:latin typeface="Calibri"/>
                <a:cs typeface="Calibri"/>
              </a:rPr>
              <a:t> </a:t>
            </a:r>
            <a:r>
              <a:rPr sz="1867" spc="-7" dirty="0">
                <a:solidFill>
                  <a:srgbClr val="0A1822"/>
                </a:solidFill>
                <a:latin typeface="Calibri"/>
                <a:cs typeface="Calibri"/>
              </a:rPr>
              <a:t>(U-matic)</a:t>
            </a:r>
            <a:endParaRPr sz="1867" dirty="0">
              <a:solidFill>
                <a:prstClr val="black"/>
              </a:solidFill>
              <a:latin typeface="Calibri"/>
              <a:cs typeface="Calibri"/>
            </a:endParaRPr>
          </a:p>
          <a:p>
            <a:pPr defTabSz="1219170">
              <a:spcBef>
                <a:spcPts val="47"/>
              </a:spcBef>
              <a:buClr>
                <a:srgbClr val="0A1822"/>
              </a:buClr>
              <a:buFont typeface="Arial"/>
              <a:buChar char="•"/>
            </a:pPr>
            <a:endParaRPr sz="2600" dirty="0">
              <a:solidFill>
                <a:prstClr val="black"/>
              </a:solidFill>
              <a:latin typeface="Times New Roman"/>
              <a:cs typeface="Times New Roman"/>
            </a:endParaRPr>
          </a:p>
          <a:p>
            <a:pPr marL="16933" defTabSz="1219170"/>
            <a:r>
              <a:rPr sz="1867" b="1" dirty="0">
                <a:solidFill>
                  <a:srgbClr val="0A1822"/>
                </a:solidFill>
                <a:latin typeface="Calibri"/>
                <a:cs typeface="Calibri"/>
              </a:rPr>
              <a:t>High </a:t>
            </a:r>
            <a:r>
              <a:rPr sz="1867" b="1" spc="-7" dirty="0">
                <a:solidFill>
                  <a:srgbClr val="0A1822"/>
                </a:solidFill>
                <a:latin typeface="Calibri"/>
                <a:cs typeface="Calibri"/>
              </a:rPr>
              <a:t>parallel </a:t>
            </a:r>
            <a:r>
              <a:rPr sz="1867" b="1" dirty="0">
                <a:solidFill>
                  <a:srgbClr val="0A1822"/>
                </a:solidFill>
                <a:latin typeface="Calibri"/>
                <a:cs typeface="Calibri"/>
              </a:rPr>
              <a:t>processes (depends on </a:t>
            </a:r>
            <a:r>
              <a:rPr sz="1867" b="1" spc="-7" dirty="0">
                <a:solidFill>
                  <a:srgbClr val="0A1822"/>
                </a:solidFill>
                <a:latin typeface="Calibri"/>
                <a:cs typeface="Calibri"/>
              </a:rPr>
              <a:t>formats </a:t>
            </a:r>
            <a:r>
              <a:rPr sz="1867" b="1" dirty="0">
                <a:solidFill>
                  <a:srgbClr val="0A1822"/>
                </a:solidFill>
                <a:latin typeface="Calibri"/>
                <a:cs typeface="Calibri"/>
              </a:rPr>
              <a:t>but </a:t>
            </a:r>
            <a:r>
              <a:rPr sz="1867" b="1" spc="-7" dirty="0">
                <a:solidFill>
                  <a:srgbClr val="0A1822"/>
                </a:solidFill>
                <a:latin typeface="Calibri"/>
                <a:cs typeface="Calibri"/>
              </a:rPr>
              <a:t>can </a:t>
            </a:r>
            <a:r>
              <a:rPr sz="1867" b="1" dirty="0">
                <a:solidFill>
                  <a:srgbClr val="0A1822"/>
                </a:solidFill>
                <a:latin typeface="Calibri"/>
                <a:cs typeface="Calibri"/>
              </a:rPr>
              <a:t>be 8 </a:t>
            </a:r>
            <a:r>
              <a:rPr sz="1867" b="1" spc="-7" dirty="0">
                <a:solidFill>
                  <a:srgbClr val="0A1822"/>
                </a:solidFill>
                <a:latin typeface="Calibri"/>
                <a:cs typeface="Calibri"/>
              </a:rPr>
              <a:t>to 32, </a:t>
            </a:r>
            <a:r>
              <a:rPr sz="1867" b="1" dirty="0">
                <a:solidFill>
                  <a:srgbClr val="0A1822"/>
                </a:solidFill>
                <a:latin typeface="Calibri"/>
                <a:cs typeface="Calibri"/>
              </a:rPr>
              <a:t>or use of</a:t>
            </a:r>
            <a:r>
              <a:rPr sz="1867" b="1" spc="-240" dirty="0">
                <a:solidFill>
                  <a:srgbClr val="0A1822"/>
                </a:solidFill>
                <a:latin typeface="Calibri"/>
                <a:cs typeface="Calibri"/>
              </a:rPr>
              <a:t> </a:t>
            </a:r>
            <a:r>
              <a:rPr sz="1867" b="1" spc="-7" dirty="0">
                <a:solidFill>
                  <a:srgbClr val="0A1822"/>
                </a:solidFill>
                <a:latin typeface="Calibri"/>
                <a:cs typeface="Calibri"/>
              </a:rPr>
              <a:t>robotics)</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60" dirty="0">
                <a:solidFill>
                  <a:srgbClr val="0A1822"/>
                </a:solidFill>
                <a:latin typeface="Calibri"/>
                <a:cs typeface="Calibri"/>
              </a:rPr>
              <a:t>DAT</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spc="-13" dirty="0">
                <a:solidFill>
                  <a:srgbClr val="0A1822"/>
                </a:solidFill>
                <a:latin typeface="Calibri"/>
                <a:cs typeface="Calibri"/>
              </a:rPr>
              <a:t>Average to </a:t>
            </a:r>
            <a:r>
              <a:rPr sz="1867" dirty="0">
                <a:solidFill>
                  <a:srgbClr val="0A1822"/>
                </a:solidFill>
                <a:latin typeface="Calibri"/>
                <a:cs typeface="Calibri"/>
              </a:rPr>
              <a:t>Good Quality </a:t>
            </a:r>
            <a:r>
              <a:rPr sz="1867" spc="-7" dirty="0">
                <a:solidFill>
                  <a:srgbClr val="0A1822"/>
                </a:solidFill>
                <a:latin typeface="Calibri"/>
                <a:cs typeface="Calibri"/>
              </a:rPr>
              <a:t>Audio</a:t>
            </a:r>
            <a:r>
              <a:rPr sz="1867" spc="-40" dirty="0">
                <a:solidFill>
                  <a:srgbClr val="0A1822"/>
                </a:solidFill>
                <a:latin typeface="Calibri"/>
                <a:cs typeface="Calibri"/>
              </a:rPr>
              <a:t> </a:t>
            </a:r>
            <a:r>
              <a:rPr sz="1867" spc="-13" dirty="0">
                <a:solidFill>
                  <a:srgbClr val="0A1822"/>
                </a:solidFill>
                <a:latin typeface="Calibri"/>
                <a:cs typeface="Calibri"/>
              </a:rPr>
              <a:t>Cassettes</a:t>
            </a:r>
            <a:endParaRPr sz="1867" dirty="0">
              <a:solidFill>
                <a:prstClr val="black"/>
              </a:solidFill>
              <a:latin typeface="Calibri"/>
              <a:cs typeface="Calibri"/>
            </a:endParaRPr>
          </a:p>
          <a:p>
            <a:pPr marL="398770" indent="-381837" defTabSz="1219170">
              <a:spcBef>
                <a:spcPts val="400"/>
              </a:spcBef>
              <a:buFont typeface="Arial"/>
              <a:buChar char="•"/>
              <a:tabLst>
                <a:tab pos="398770" algn="l"/>
                <a:tab pos="399617" algn="l"/>
              </a:tabLst>
            </a:pPr>
            <a:r>
              <a:rPr sz="1867" dirty="0">
                <a:solidFill>
                  <a:srgbClr val="0A1822"/>
                </a:solidFill>
                <a:latin typeface="Calibri"/>
                <a:cs typeface="Calibri"/>
              </a:rPr>
              <a:t>Good Quality </a:t>
            </a:r>
            <a:r>
              <a:rPr sz="1867" spc="-7" dirty="0">
                <a:solidFill>
                  <a:srgbClr val="0A1822"/>
                </a:solidFill>
                <a:latin typeface="Calibri"/>
                <a:cs typeface="Calibri"/>
              </a:rPr>
              <a:t>Video </a:t>
            </a:r>
            <a:r>
              <a:rPr sz="1867" spc="-27" dirty="0">
                <a:solidFill>
                  <a:srgbClr val="0A1822"/>
                </a:solidFill>
                <a:latin typeface="Calibri"/>
                <a:cs typeface="Calibri"/>
              </a:rPr>
              <a:t>Tapes- </a:t>
            </a:r>
            <a:r>
              <a:rPr sz="1867" spc="-40" dirty="0">
                <a:solidFill>
                  <a:srgbClr val="0A1822"/>
                </a:solidFill>
                <a:latin typeface="Calibri"/>
                <a:cs typeface="Calibri"/>
              </a:rPr>
              <a:t>BetaSP,</a:t>
            </a:r>
            <a:r>
              <a:rPr sz="1867" spc="-33" dirty="0">
                <a:solidFill>
                  <a:srgbClr val="0A1822"/>
                </a:solidFill>
                <a:latin typeface="Calibri"/>
                <a:cs typeface="Calibri"/>
              </a:rPr>
              <a:t> </a:t>
            </a:r>
            <a:r>
              <a:rPr sz="1867" spc="-7" dirty="0">
                <a:solidFill>
                  <a:srgbClr val="0A1822"/>
                </a:solidFill>
                <a:latin typeface="Calibri"/>
                <a:cs typeface="Calibri"/>
              </a:rPr>
              <a:t>VHS</a:t>
            </a:r>
            <a:endParaRPr sz="1867" dirty="0">
              <a:solidFill>
                <a:prstClr val="black"/>
              </a:solidFill>
              <a:latin typeface="Calibri"/>
              <a:cs typeface="Calibri"/>
            </a:endParaRPr>
          </a:p>
        </p:txBody>
      </p:sp>
    </p:spTree>
    <p:extLst>
      <p:ext uri="{BB962C8B-B14F-4D97-AF65-F5344CB8AC3E}">
        <p14:creationId xmlns:p14="http://schemas.microsoft.com/office/powerpoint/2010/main" val="4448209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6139" y="383708"/>
            <a:ext cx="4737947" cy="447986"/>
          </a:xfrm>
          <a:prstGeom prst="rect">
            <a:avLst/>
          </a:prstGeom>
        </p:spPr>
        <p:txBody>
          <a:bodyPr vert="horz" wrap="square" lIns="0" tIns="16933" rIns="0" bIns="0" rtlCol="0">
            <a:spAutoFit/>
          </a:bodyPr>
          <a:lstStyle/>
          <a:p>
            <a:pPr marL="16933">
              <a:spcBef>
                <a:spcPts val="133"/>
              </a:spcBef>
            </a:pPr>
            <a:r>
              <a:rPr sz="2800" spc="-7" dirty="0"/>
              <a:t>OUR </a:t>
            </a:r>
            <a:r>
              <a:rPr sz="2800" spc="-13" dirty="0"/>
              <a:t>SERVICE </a:t>
            </a:r>
            <a:r>
              <a:rPr sz="2800" spc="-27" dirty="0"/>
              <a:t>FLOW </a:t>
            </a:r>
            <a:r>
              <a:rPr sz="2800" dirty="0"/>
              <a:t>&amp;</a:t>
            </a:r>
            <a:r>
              <a:rPr sz="2800" spc="-67" dirty="0"/>
              <a:t> </a:t>
            </a:r>
            <a:r>
              <a:rPr sz="2800" spc="-20" dirty="0"/>
              <a:t>TOOLSETS</a:t>
            </a:r>
            <a:endParaRPr sz="2800"/>
          </a:p>
        </p:txBody>
      </p:sp>
      <p:sp>
        <p:nvSpPr>
          <p:cNvPr id="3" name="object 3"/>
          <p:cNvSpPr/>
          <p:nvPr/>
        </p:nvSpPr>
        <p:spPr>
          <a:xfrm>
            <a:off x="2800096" y="898144"/>
            <a:ext cx="7510272" cy="4376928"/>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1826767" y="5256717"/>
            <a:ext cx="8353552" cy="1601281"/>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1657097" y="5054601"/>
            <a:ext cx="8802793" cy="1294553"/>
          </a:xfrm>
          <a:custGeom>
            <a:avLst/>
            <a:gdLst/>
            <a:ahLst/>
            <a:cxnLst/>
            <a:rect l="l" t="t" r="r" b="b"/>
            <a:pathLst>
              <a:path w="6602095" h="970914">
                <a:moveTo>
                  <a:pt x="0" y="970788"/>
                </a:moveTo>
                <a:lnTo>
                  <a:pt x="6601968" y="970788"/>
                </a:lnTo>
                <a:lnTo>
                  <a:pt x="6601968" y="0"/>
                </a:lnTo>
                <a:lnTo>
                  <a:pt x="0" y="0"/>
                </a:lnTo>
                <a:lnTo>
                  <a:pt x="0" y="970788"/>
                </a:lnTo>
                <a:close/>
              </a:path>
            </a:pathLst>
          </a:custGeom>
          <a:ln w="19812">
            <a:solidFill>
              <a:srgbClr val="0A202E"/>
            </a:solidFill>
          </a:ln>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1845055" y="4527295"/>
            <a:ext cx="2613660" cy="301856"/>
          </a:xfrm>
          <a:prstGeom prst="rect">
            <a:avLst/>
          </a:prstGeom>
          <a:solidFill>
            <a:srgbClr val="0A202E"/>
          </a:solidFill>
        </p:spPr>
        <p:txBody>
          <a:bodyPr vert="horz" wrap="square" lIns="0" tIns="75353" rIns="0" bIns="0" rtlCol="0">
            <a:spAutoFit/>
          </a:bodyPr>
          <a:lstStyle/>
          <a:p>
            <a:pPr marL="512221" defTabSz="1219170">
              <a:spcBef>
                <a:spcPts val="593"/>
              </a:spcBef>
            </a:pPr>
            <a:r>
              <a:rPr sz="1467" dirty="0">
                <a:solidFill>
                  <a:srgbClr val="FFFFFF"/>
                </a:solidFill>
                <a:latin typeface="Calibri"/>
                <a:cs typeface="Calibri"/>
              </a:rPr>
              <a:t>MEMNON</a:t>
            </a:r>
            <a:r>
              <a:rPr sz="1467" spc="-120" dirty="0">
                <a:solidFill>
                  <a:srgbClr val="FFFFFF"/>
                </a:solidFill>
                <a:latin typeface="Calibri"/>
                <a:cs typeface="Calibri"/>
              </a:rPr>
              <a:t> </a:t>
            </a:r>
            <a:r>
              <a:rPr sz="1467" spc="-7" dirty="0">
                <a:solidFill>
                  <a:srgbClr val="FFFFFF"/>
                </a:solidFill>
                <a:latin typeface="Calibri"/>
                <a:cs typeface="Calibri"/>
              </a:rPr>
              <a:t>TOOLSETS</a:t>
            </a:r>
            <a:endParaRPr sz="1467">
              <a:solidFill>
                <a:prstClr val="black"/>
              </a:solidFill>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13" name="object 13"/>
          <p:cNvSpPr txBox="1"/>
          <p:nvPr/>
        </p:nvSpPr>
        <p:spPr>
          <a:xfrm>
            <a:off x="10170668" y="6596211"/>
            <a:ext cx="152400" cy="128240"/>
          </a:xfrm>
          <a:prstGeom prst="rect">
            <a:avLst/>
          </a:prstGeom>
        </p:spPr>
        <p:txBody>
          <a:bodyPr vert="horz" wrap="square" lIns="0" tIns="0" rIns="0" bIns="0" rtlCol="0">
            <a:spAutoFit/>
          </a:bodyPr>
          <a:lstStyle/>
          <a:p>
            <a:pPr marL="16933" defTabSz="1219170">
              <a:lnSpc>
                <a:spcPts val="1013"/>
              </a:lnSpc>
            </a:pPr>
            <a:r>
              <a:rPr sz="933" spc="-13" dirty="0">
                <a:solidFill>
                  <a:srgbClr val="888888"/>
                </a:solidFill>
                <a:latin typeface="Calibri"/>
                <a:cs typeface="Calibri"/>
              </a:rPr>
              <a:t>10</a:t>
            </a:r>
            <a:endParaRPr sz="933">
              <a:solidFill>
                <a:prstClr val="black"/>
              </a:solidFill>
              <a:latin typeface="Calibri"/>
              <a:cs typeface="Calibri"/>
            </a:endParaRPr>
          </a:p>
        </p:txBody>
      </p:sp>
      <p:sp>
        <p:nvSpPr>
          <p:cNvPr id="7" name="object 7"/>
          <p:cNvSpPr txBox="1"/>
          <p:nvPr/>
        </p:nvSpPr>
        <p:spPr>
          <a:xfrm>
            <a:off x="1848307" y="5197585"/>
            <a:ext cx="2069253" cy="836725"/>
          </a:xfrm>
          <a:prstGeom prst="rect">
            <a:avLst/>
          </a:prstGeom>
        </p:spPr>
        <p:txBody>
          <a:bodyPr vert="horz" wrap="square" lIns="0" tIns="16087" rIns="0" bIns="0" rtlCol="0">
            <a:spAutoFit/>
          </a:bodyPr>
          <a:lstStyle/>
          <a:p>
            <a:pPr marR="6773" defTabSz="1219170">
              <a:spcBef>
                <a:spcPts val="127"/>
              </a:spcBef>
            </a:pPr>
            <a:r>
              <a:rPr sz="1333" spc="-13" dirty="0">
                <a:solidFill>
                  <a:prstClr val="black"/>
                </a:solidFill>
                <a:latin typeface="Calibri"/>
                <a:cs typeface="Calibri"/>
              </a:rPr>
              <a:t>Key </a:t>
            </a:r>
            <a:r>
              <a:rPr sz="1333" spc="-7" dirty="0">
                <a:solidFill>
                  <a:prstClr val="black"/>
                </a:solidFill>
                <a:latin typeface="Calibri"/>
                <a:cs typeface="Calibri"/>
              </a:rPr>
              <a:t>Memnon tools developed  by our in-house R&amp;D  subsidiary specifically </a:t>
            </a:r>
            <a:r>
              <a:rPr sz="1333" spc="-13" dirty="0">
                <a:solidFill>
                  <a:prstClr val="black"/>
                </a:solidFill>
                <a:latin typeface="Calibri"/>
                <a:cs typeface="Calibri"/>
              </a:rPr>
              <a:t>for  </a:t>
            </a:r>
            <a:r>
              <a:rPr sz="1333" spc="-7" dirty="0">
                <a:solidFill>
                  <a:prstClr val="black"/>
                </a:solidFill>
                <a:latin typeface="Calibri"/>
                <a:cs typeface="Calibri"/>
              </a:rPr>
              <a:t>large scale</a:t>
            </a:r>
            <a:r>
              <a:rPr sz="1333" spc="-27" dirty="0">
                <a:solidFill>
                  <a:prstClr val="black"/>
                </a:solidFill>
                <a:latin typeface="Calibri"/>
                <a:cs typeface="Calibri"/>
              </a:rPr>
              <a:t> </a:t>
            </a:r>
            <a:r>
              <a:rPr sz="1333" spc="-7" dirty="0">
                <a:solidFill>
                  <a:prstClr val="black"/>
                </a:solidFill>
                <a:latin typeface="Calibri"/>
                <a:cs typeface="Calibri"/>
              </a:rPr>
              <a:t>digitization:</a:t>
            </a:r>
            <a:endParaRPr sz="1333">
              <a:solidFill>
                <a:prstClr val="black"/>
              </a:solidFill>
              <a:latin typeface="Calibri"/>
              <a:cs typeface="Calibri"/>
            </a:endParaRPr>
          </a:p>
        </p:txBody>
      </p:sp>
      <p:sp>
        <p:nvSpPr>
          <p:cNvPr id="8" name="object 8"/>
          <p:cNvSpPr txBox="1"/>
          <p:nvPr/>
        </p:nvSpPr>
        <p:spPr>
          <a:xfrm>
            <a:off x="4193201" y="5121995"/>
            <a:ext cx="1857587" cy="1144438"/>
          </a:xfrm>
          <a:prstGeom prst="rect">
            <a:avLst/>
          </a:prstGeom>
        </p:spPr>
        <p:txBody>
          <a:bodyPr vert="horz" wrap="square" lIns="0" tIns="16087" rIns="0" bIns="0" rtlCol="0">
            <a:spAutoFit/>
          </a:bodyPr>
          <a:lstStyle/>
          <a:p>
            <a:pPr marL="121917" marR="6773" indent="-121917" defTabSz="1219170">
              <a:spcBef>
                <a:spcPts val="127"/>
              </a:spcBef>
              <a:buFont typeface="Arial"/>
              <a:buChar char="•"/>
              <a:tabLst>
                <a:tab pos="121917" algn="l"/>
              </a:tabLst>
            </a:pPr>
            <a:r>
              <a:rPr sz="1333" spc="-7" dirty="0">
                <a:solidFill>
                  <a:prstClr val="black"/>
                </a:solidFill>
                <a:latin typeface="Calibri"/>
                <a:cs typeface="Calibri"/>
              </a:rPr>
              <a:t>Memnon Workflow and  Production</a:t>
            </a:r>
            <a:r>
              <a:rPr sz="1333" spc="-67" dirty="0">
                <a:solidFill>
                  <a:prstClr val="black"/>
                </a:solidFill>
                <a:latin typeface="Calibri"/>
                <a:cs typeface="Calibri"/>
              </a:rPr>
              <a:t> </a:t>
            </a:r>
            <a:r>
              <a:rPr sz="1333" spc="-7" dirty="0">
                <a:solidFill>
                  <a:prstClr val="black"/>
                </a:solidFill>
                <a:latin typeface="Calibri"/>
                <a:cs typeface="Calibri"/>
              </a:rPr>
              <a:t>Management  System </a:t>
            </a:r>
            <a:r>
              <a:rPr sz="1333" spc="-13" dirty="0">
                <a:solidFill>
                  <a:prstClr val="black"/>
                </a:solidFill>
                <a:latin typeface="Calibri"/>
                <a:cs typeface="Calibri"/>
              </a:rPr>
              <a:t>(Memnon</a:t>
            </a:r>
            <a:r>
              <a:rPr sz="1333" spc="-40" dirty="0">
                <a:solidFill>
                  <a:prstClr val="black"/>
                </a:solidFill>
                <a:latin typeface="Calibri"/>
                <a:cs typeface="Calibri"/>
              </a:rPr>
              <a:t> </a:t>
            </a:r>
            <a:r>
              <a:rPr sz="1333" spc="-7" dirty="0">
                <a:solidFill>
                  <a:prstClr val="black"/>
                </a:solidFill>
                <a:latin typeface="Calibri"/>
                <a:cs typeface="Calibri"/>
              </a:rPr>
              <a:t>PMS)</a:t>
            </a:r>
            <a:endParaRPr sz="1333">
              <a:solidFill>
                <a:prstClr val="black"/>
              </a:solidFill>
              <a:latin typeface="Calibri"/>
              <a:cs typeface="Calibri"/>
            </a:endParaRPr>
          </a:p>
          <a:p>
            <a:pPr marL="121917" marR="242987" indent="-121917" defTabSz="1219170">
              <a:spcBef>
                <a:spcPts val="793"/>
              </a:spcBef>
              <a:buFont typeface="Arial"/>
              <a:buChar char="•"/>
              <a:tabLst>
                <a:tab pos="121917" algn="l"/>
              </a:tabLst>
            </a:pPr>
            <a:r>
              <a:rPr sz="1333" spc="-7" dirty="0">
                <a:solidFill>
                  <a:prstClr val="black"/>
                </a:solidFill>
                <a:latin typeface="Calibri"/>
                <a:cs typeface="Calibri"/>
              </a:rPr>
              <a:t>Memnon</a:t>
            </a:r>
            <a:r>
              <a:rPr sz="1333" spc="-67" dirty="0">
                <a:solidFill>
                  <a:prstClr val="black"/>
                </a:solidFill>
                <a:latin typeface="Calibri"/>
                <a:cs typeface="Calibri"/>
              </a:rPr>
              <a:t> </a:t>
            </a:r>
            <a:r>
              <a:rPr sz="1333" spc="-7" dirty="0">
                <a:solidFill>
                  <a:prstClr val="black"/>
                </a:solidFill>
                <a:latin typeface="Calibri"/>
                <a:cs typeface="Calibri"/>
              </a:rPr>
              <a:t>Cataloguing  Platform</a:t>
            </a:r>
            <a:r>
              <a:rPr sz="1333" spc="-107" dirty="0">
                <a:solidFill>
                  <a:prstClr val="black"/>
                </a:solidFill>
                <a:latin typeface="Calibri"/>
                <a:cs typeface="Calibri"/>
              </a:rPr>
              <a:t> </a:t>
            </a:r>
            <a:r>
              <a:rPr sz="1333" spc="-7" dirty="0">
                <a:solidFill>
                  <a:prstClr val="black"/>
                </a:solidFill>
                <a:latin typeface="Calibri"/>
                <a:cs typeface="Calibri"/>
              </a:rPr>
              <a:t>(Catalyst)</a:t>
            </a:r>
            <a:endParaRPr sz="1333">
              <a:solidFill>
                <a:prstClr val="black"/>
              </a:solidFill>
              <a:latin typeface="Calibri"/>
              <a:cs typeface="Calibri"/>
            </a:endParaRPr>
          </a:p>
        </p:txBody>
      </p:sp>
      <p:sp>
        <p:nvSpPr>
          <p:cNvPr id="9" name="object 9"/>
          <p:cNvSpPr txBox="1"/>
          <p:nvPr/>
        </p:nvSpPr>
        <p:spPr>
          <a:xfrm>
            <a:off x="8231631" y="5108990"/>
            <a:ext cx="1835573" cy="1144438"/>
          </a:xfrm>
          <a:prstGeom prst="rect">
            <a:avLst/>
          </a:prstGeom>
        </p:spPr>
        <p:txBody>
          <a:bodyPr vert="horz" wrap="square" lIns="0" tIns="16087" rIns="0" bIns="0" rtlCol="0">
            <a:spAutoFit/>
          </a:bodyPr>
          <a:lstStyle/>
          <a:p>
            <a:pPr marL="121917" marR="6773" indent="-121917" defTabSz="1219170">
              <a:spcBef>
                <a:spcPts val="127"/>
              </a:spcBef>
              <a:buFont typeface="Arial"/>
              <a:buChar char="•"/>
              <a:tabLst>
                <a:tab pos="121917" algn="l"/>
              </a:tabLst>
            </a:pPr>
            <a:r>
              <a:rPr sz="1333" spc="-7" dirty="0">
                <a:solidFill>
                  <a:prstClr val="black"/>
                </a:solidFill>
                <a:latin typeface="Calibri"/>
                <a:cs typeface="Calibri"/>
              </a:rPr>
              <a:t>Memnon IPI Manager  for Metadata</a:t>
            </a:r>
            <a:r>
              <a:rPr sz="1333" spc="-73" dirty="0">
                <a:solidFill>
                  <a:prstClr val="black"/>
                </a:solidFill>
                <a:latin typeface="Calibri"/>
                <a:cs typeface="Calibri"/>
              </a:rPr>
              <a:t> </a:t>
            </a:r>
            <a:r>
              <a:rPr sz="1333" spc="-7" dirty="0">
                <a:solidFill>
                  <a:prstClr val="black"/>
                </a:solidFill>
                <a:latin typeface="Calibri"/>
                <a:cs typeface="Calibri"/>
              </a:rPr>
              <a:t>generation  and segmentation</a:t>
            </a:r>
            <a:r>
              <a:rPr sz="1333" spc="-60" dirty="0">
                <a:solidFill>
                  <a:prstClr val="black"/>
                </a:solidFill>
                <a:latin typeface="Calibri"/>
                <a:cs typeface="Calibri"/>
              </a:rPr>
              <a:t> </a:t>
            </a:r>
            <a:r>
              <a:rPr sz="1333" spc="-13" dirty="0">
                <a:solidFill>
                  <a:prstClr val="black"/>
                </a:solidFill>
                <a:latin typeface="Calibri"/>
                <a:cs typeface="Calibri"/>
              </a:rPr>
              <a:t>(IPI)</a:t>
            </a:r>
            <a:endParaRPr sz="1333">
              <a:solidFill>
                <a:prstClr val="black"/>
              </a:solidFill>
              <a:latin typeface="Calibri"/>
              <a:cs typeface="Calibri"/>
            </a:endParaRPr>
          </a:p>
          <a:p>
            <a:pPr marL="121917" marR="98211" indent="-121917" defTabSz="1219170">
              <a:spcBef>
                <a:spcPts val="800"/>
              </a:spcBef>
              <a:buFont typeface="Arial"/>
              <a:buChar char="•"/>
              <a:tabLst>
                <a:tab pos="121917" algn="l"/>
              </a:tabLst>
            </a:pPr>
            <a:r>
              <a:rPr sz="1333" spc="-7" dirty="0">
                <a:solidFill>
                  <a:prstClr val="black"/>
                </a:solidFill>
                <a:latin typeface="Calibri"/>
                <a:cs typeface="Calibri"/>
              </a:rPr>
              <a:t>Memnon</a:t>
            </a:r>
            <a:r>
              <a:rPr sz="1333" spc="-80" dirty="0">
                <a:solidFill>
                  <a:prstClr val="black"/>
                </a:solidFill>
                <a:latin typeface="Calibri"/>
                <a:cs typeface="Calibri"/>
              </a:rPr>
              <a:t> </a:t>
            </a:r>
            <a:r>
              <a:rPr sz="1333" spc="-7" dirty="0">
                <a:solidFill>
                  <a:prstClr val="black"/>
                </a:solidFill>
                <a:latin typeface="Calibri"/>
                <a:cs typeface="Calibri"/>
              </a:rPr>
              <a:t>ScanManager  for workflow</a:t>
            </a:r>
            <a:r>
              <a:rPr sz="1333" spc="-93" dirty="0">
                <a:solidFill>
                  <a:prstClr val="black"/>
                </a:solidFill>
                <a:latin typeface="Calibri"/>
                <a:cs typeface="Calibri"/>
              </a:rPr>
              <a:t> </a:t>
            </a:r>
            <a:r>
              <a:rPr sz="1333" spc="-7" dirty="0">
                <a:solidFill>
                  <a:prstClr val="black"/>
                </a:solidFill>
                <a:latin typeface="Calibri"/>
                <a:cs typeface="Calibri"/>
              </a:rPr>
              <a:t>logistics</a:t>
            </a:r>
            <a:endParaRPr sz="1333">
              <a:solidFill>
                <a:prstClr val="black"/>
              </a:solidFill>
              <a:latin typeface="Calibri"/>
              <a:cs typeface="Calibri"/>
            </a:endParaRPr>
          </a:p>
        </p:txBody>
      </p:sp>
      <p:sp>
        <p:nvSpPr>
          <p:cNvPr id="10" name="object 10"/>
          <p:cNvSpPr txBox="1"/>
          <p:nvPr/>
        </p:nvSpPr>
        <p:spPr>
          <a:xfrm>
            <a:off x="6357788" y="5043152"/>
            <a:ext cx="1676400" cy="1042764"/>
          </a:xfrm>
          <a:prstGeom prst="rect">
            <a:avLst/>
          </a:prstGeom>
        </p:spPr>
        <p:txBody>
          <a:bodyPr vert="horz" wrap="square" lIns="0" tIns="118533" rIns="0" bIns="0" rtlCol="0">
            <a:spAutoFit/>
          </a:bodyPr>
          <a:lstStyle/>
          <a:p>
            <a:pPr marL="121917" indent="-121917" defTabSz="1219170">
              <a:spcBef>
                <a:spcPts val="933"/>
              </a:spcBef>
              <a:buFont typeface="Arial"/>
              <a:buChar char="•"/>
              <a:tabLst>
                <a:tab pos="121917" algn="l"/>
              </a:tabLst>
            </a:pPr>
            <a:r>
              <a:rPr sz="1333" spc="-7" dirty="0">
                <a:solidFill>
                  <a:prstClr val="black"/>
                </a:solidFill>
                <a:latin typeface="Calibri"/>
                <a:cs typeface="Calibri"/>
              </a:rPr>
              <a:t>Memnon Ingest</a:t>
            </a:r>
            <a:r>
              <a:rPr sz="1333" spc="-73" dirty="0">
                <a:solidFill>
                  <a:prstClr val="black"/>
                </a:solidFill>
                <a:latin typeface="Calibri"/>
                <a:cs typeface="Calibri"/>
              </a:rPr>
              <a:t> </a:t>
            </a:r>
            <a:r>
              <a:rPr sz="1333" spc="-13" dirty="0">
                <a:solidFill>
                  <a:prstClr val="black"/>
                </a:solidFill>
                <a:latin typeface="Calibri"/>
                <a:cs typeface="Calibri"/>
              </a:rPr>
              <a:t>(MIS)</a:t>
            </a:r>
            <a:endParaRPr sz="1333">
              <a:solidFill>
                <a:prstClr val="black"/>
              </a:solidFill>
              <a:latin typeface="Calibri"/>
              <a:cs typeface="Calibri"/>
            </a:endParaRPr>
          </a:p>
          <a:p>
            <a:pPr marL="121917" marR="621438" indent="-121917" defTabSz="1219170">
              <a:spcBef>
                <a:spcPts val="800"/>
              </a:spcBef>
              <a:buFont typeface="Arial"/>
              <a:buChar char="•"/>
              <a:tabLst>
                <a:tab pos="121917" algn="l"/>
              </a:tabLst>
            </a:pPr>
            <a:r>
              <a:rPr sz="1333" spc="-7" dirty="0">
                <a:solidFill>
                  <a:prstClr val="black"/>
                </a:solidFill>
                <a:latin typeface="Calibri"/>
                <a:cs typeface="Calibri"/>
              </a:rPr>
              <a:t>Memnon </a:t>
            </a:r>
            <a:r>
              <a:rPr sz="1333" spc="-13" dirty="0">
                <a:solidFill>
                  <a:prstClr val="black"/>
                </a:solidFill>
                <a:latin typeface="Calibri"/>
                <a:cs typeface="Calibri"/>
              </a:rPr>
              <a:t>File  </a:t>
            </a:r>
            <a:r>
              <a:rPr sz="1333" spc="-7" dirty="0">
                <a:solidFill>
                  <a:prstClr val="black"/>
                </a:solidFill>
                <a:latin typeface="Calibri"/>
                <a:cs typeface="Calibri"/>
              </a:rPr>
              <a:t>Manage</a:t>
            </a:r>
            <a:r>
              <a:rPr sz="1333" spc="-20" dirty="0">
                <a:solidFill>
                  <a:prstClr val="black"/>
                </a:solidFill>
                <a:latin typeface="Calibri"/>
                <a:cs typeface="Calibri"/>
              </a:rPr>
              <a:t>m</a:t>
            </a:r>
            <a:r>
              <a:rPr sz="1333" spc="-13" dirty="0">
                <a:solidFill>
                  <a:prstClr val="black"/>
                </a:solidFill>
                <a:latin typeface="Calibri"/>
                <a:cs typeface="Calibri"/>
              </a:rPr>
              <a:t>e</a:t>
            </a:r>
            <a:r>
              <a:rPr sz="1333" spc="-7" dirty="0">
                <a:solidFill>
                  <a:prstClr val="black"/>
                </a:solidFill>
                <a:latin typeface="Calibri"/>
                <a:cs typeface="Calibri"/>
              </a:rPr>
              <a:t>nt</a:t>
            </a:r>
            <a:endParaRPr sz="1333">
              <a:solidFill>
                <a:prstClr val="black"/>
              </a:solidFill>
              <a:latin typeface="Calibri"/>
              <a:cs typeface="Calibri"/>
            </a:endParaRPr>
          </a:p>
          <a:p>
            <a:pPr marL="121917" defTabSz="1219170"/>
            <a:r>
              <a:rPr sz="1333" spc="-13" dirty="0">
                <a:solidFill>
                  <a:prstClr val="black"/>
                </a:solidFill>
                <a:latin typeface="Calibri"/>
                <a:cs typeface="Calibri"/>
              </a:rPr>
              <a:t>system</a:t>
            </a:r>
            <a:r>
              <a:rPr sz="1333" spc="-67" dirty="0">
                <a:solidFill>
                  <a:prstClr val="black"/>
                </a:solidFill>
                <a:latin typeface="Calibri"/>
                <a:cs typeface="Calibri"/>
              </a:rPr>
              <a:t> </a:t>
            </a:r>
            <a:r>
              <a:rPr sz="1333" spc="-7" dirty="0">
                <a:solidFill>
                  <a:prstClr val="black"/>
                </a:solidFill>
                <a:latin typeface="Calibri"/>
                <a:cs typeface="Calibri"/>
              </a:rPr>
              <a:t>(MediaFeeder)</a:t>
            </a:r>
            <a:endParaRPr sz="1333">
              <a:solidFill>
                <a:prstClr val="black"/>
              </a:solidFill>
              <a:latin typeface="Calibri"/>
              <a:cs typeface="Calibri"/>
            </a:endParaRPr>
          </a:p>
        </p:txBody>
      </p:sp>
    </p:spTree>
    <p:extLst>
      <p:ext uri="{BB962C8B-B14F-4D97-AF65-F5344CB8AC3E}">
        <p14:creationId xmlns:p14="http://schemas.microsoft.com/office/powerpoint/2010/main" val="16067125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2260" y="384218"/>
            <a:ext cx="3442547" cy="428387"/>
          </a:xfrm>
          <a:prstGeom prst="rect">
            <a:avLst/>
          </a:prstGeom>
        </p:spPr>
        <p:txBody>
          <a:bodyPr vert="horz" wrap="square" lIns="0" tIns="17780" rIns="0" bIns="0" rtlCol="0">
            <a:spAutoFit/>
          </a:bodyPr>
          <a:lstStyle/>
          <a:p>
            <a:pPr marL="16933">
              <a:spcBef>
                <a:spcPts val="140"/>
              </a:spcBef>
            </a:pPr>
            <a:r>
              <a:rPr dirty="0"/>
              <a:t>5 </a:t>
            </a:r>
            <a:r>
              <a:rPr spc="-7" dirty="0"/>
              <a:t>LEVEL </a:t>
            </a:r>
            <a:r>
              <a:rPr dirty="0"/>
              <a:t>QA/QC</a:t>
            </a:r>
            <a:r>
              <a:rPr spc="-87" dirty="0"/>
              <a:t> </a:t>
            </a:r>
            <a:r>
              <a:rPr spc="-13" dirty="0"/>
              <a:t>PROCESS</a:t>
            </a:r>
          </a:p>
        </p:txBody>
      </p:sp>
      <p:sp>
        <p:nvSpPr>
          <p:cNvPr id="3" name="object 3"/>
          <p:cNvSpPr/>
          <p:nvPr/>
        </p:nvSpPr>
        <p:spPr>
          <a:xfrm>
            <a:off x="8316977" y="2101088"/>
            <a:ext cx="1936495" cy="1144016"/>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8310879" y="2094992"/>
            <a:ext cx="1949027" cy="1156547"/>
          </a:xfrm>
          <a:custGeom>
            <a:avLst/>
            <a:gdLst/>
            <a:ahLst/>
            <a:cxnLst/>
            <a:rect l="l" t="t" r="r" b="b"/>
            <a:pathLst>
              <a:path w="1461770" h="867410">
                <a:moveTo>
                  <a:pt x="0" y="867155"/>
                </a:moveTo>
                <a:lnTo>
                  <a:pt x="1461515" y="867155"/>
                </a:lnTo>
                <a:lnTo>
                  <a:pt x="1461515" y="0"/>
                </a:lnTo>
                <a:lnTo>
                  <a:pt x="0" y="0"/>
                </a:lnTo>
                <a:lnTo>
                  <a:pt x="0" y="867155"/>
                </a:lnTo>
                <a:close/>
              </a:path>
            </a:pathLst>
          </a:custGeom>
          <a:ln w="9144">
            <a:solidFill>
              <a:srgbClr val="000000"/>
            </a:solidFill>
          </a:ln>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8394192" y="2572511"/>
            <a:ext cx="2145792" cy="1125727"/>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8316976" y="4383023"/>
            <a:ext cx="2168144" cy="1353312"/>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txBox="1"/>
          <p:nvPr/>
        </p:nvSpPr>
        <p:spPr>
          <a:xfrm>
            <a:off x="1834217" y="1163320"/>
            <a:ext cx="4769272" cy="263320"/>
          </a:xfrm>
          <a:prstGeom prst="rect">
            <a:avLst/>
          </a:prstGeom>
        </p:spPr>
        <p:txBody>
          <a:bodyPr vert="horz" wrap="square" lIns="0" tIns="16933" rIns="0" bIns="0" rtlCol="0">
            <a:spAutoFit/>
          </a:bodyPr>
          <a:lstStyle/>
          <a:p>
            <a:pPr marL="16933" defTabSz="1219170">
              <a:spcBef>
                <a:spcPts val="133"/>
              </a:spcBef>
            </a:pPr>
            <a:r>
              <a:rPr sz="1600" spc="-7" dirty="0">
                <a:solidFill>
                  <a:prstClr val="black"/>
                </a:solidFill>
                <a:latin typeface="Calibri"/>
                <a:cs typeface="Calibri"/>
              </a:rPr>
              <a:t>Standard Levels of </a:t>
            </a:r>
            <a:r>
              <a:rPr sz="1600" dirty="0">
                <a:solidFill>
                  <a:prstClr val="black"/>
                </a:solidFill>
                <a:latin typeface="Calibri"/>
                <a:cs typeface="Calibri"/>
              </a:rPr>
              <a:t>Quality </a:t>
            </a:r>
            <a:r>
              <a:rPr sz="1600" spc="-13" dirty="0">
                <a:solidFill>
                  <a:prstClr val="black"/>
                </a:solidFill>
                <a:latin typeface="Calibri"/>
                <a:cs typeface="Calibri"/>
              </a:rPr>
              <a:t>Control for Volume</a:t>
            </a:r>
            <a:r>
              <a:rPr sz="1600" spc="-100" dirty="0">
                <a:solidFill>
                  <a:prstClr val="black"/>
                </a:solidFill>
                <a:latin typeface="Calibri"/>
                <a:cs typeface="Calibri"/>
              </a:rPr>
              <a:t> </a:t>
            </a:r>
            <a:r>
              <a:rPr sz="1600" spc="-7" dirty="0">
                <a:solidFill>
                  <a:prstClr val="black"/>
                </a:solidFill>
                <a:latin typeface="Calibri"/>
                <a:cs typeface="Calibri"/>
              </a:rPr>
              <a:t>Digitization</a:t>
            </a:r>
            <a:endParaRPr sz="1600">
              <a:solidFill>
                <a:prstClr val="black"/>
              </a:solidFill>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13" name="object 13"/>
          <p:cNvSpPr txBox="1">
            <a:spLocks noGrp="1"/>
          </p:cNvSpPr>
          <p:nvPr>
            <p:ph type="sldNum" sz="quarter" idx="7"/>
          </p:nvPr>
        </p:nvSpPr>
        <p:spPr>
          <a:prstGeom prst="rect">
            <a:avLst/>
          </a:prstGeom>
        </p:spPr>
        <p:txBody>
          <a:bodyPr vert="horz" wrap="square" lIns="0" tIns="0" rIns="0" bIns="0" rtlCol="0">
            <a:spAutoFit/>
          </a:bodyPr>
          <a:lstStyle/>
          <a:p>
            <a:pPr marL="33866" defTabSz="1219170">
              <a:lnSpc>
                <a:spcPts val="1013"/>
              </a:lnSpc>
            </a:pPr>
            <a:fld id="{81D60167-4931-47E6-BA6A-407CBD079E47}" type="slidenum">
              <a:rPr spc="-7" dirty="0"/>
              <a:pPr marL="33866" defTabSz="1219170">
                <a:lnSpc>
                  <a:spcPts val="1013"/>
                </a:lnSpc>
              </a:pPr>
              <a:t>48</a:t>
            </a:fld>
            <a:endParaRPr spc="-7" dirty="0"/>
          </a:p>
        </p:txBody>
      </p:sp>
      <p:sp>
        <p:nvSpPr>
          <p:cNvPr id="8" name="object 8"/>
          <p:cNvSpPr txBox="1"/>
          <p:nvPr/>
        </p:nvSpPr>
        <p:spPr>
          <a:xfrm>
            <a:off x="8534570" y="3981197"/>
            <a:ext cx="1129453" cy="345522"/>
          </a:xfrm>
          <a:prstGeom prst="rect">
            <a:avLst/>
          </a:prstGeom>
        </p:spPr>
        <p:txBody>
          <a:bodyPr vert="horz" wrap="square" lIns="0" tIns="16933" rIns="0" bIns="0" rtlCol="0">
            <a:spAutoFit/>
          </a:bodyPr>
          <a:lstStyle/>
          <a:p>
            <a:pPr marL="16933" marR="6773" indent="5927" defTabSz="1219170">
              <a:spcBef>
                <a:spcPts val="133"/>
              </a:spcBef>
            </a:pPr>
            <a:r>
              <a:rPr sz="1067" spc="-7" dirty="0">
                <a:solidFill>
                  <a:prstClr val="black"/>
                </a:solidFill>
                <a:latin typeface="Calibri"/>
                <a:cs typeface="Calibri"/>
              </a:rPr>
              <a:t>Proprietary Quality  Management</a:t>
            </a:r>
            <a:r>
              <a:rPr sz="1067" spc="173" dirty="0">
                <a:solidFill>
                  <a:prstClr val="black"/>
                </a:solidFill>
                <a:latin typeface="Calibri"/>
                <a:cs typeface="Calibri"/>
              </a:rPr>
              <a:t> </a:t>
            </a:r>
            <a:r>
              <a:rPr sz="1067" spc="-7" dirty="0">
                <a:solidFill>
                  <a:prstClr val="black"/>
                </a:solidFill>
                <a:latin typeface="Calibri"/>
                <a:cs typeface="Calibri"/>
              </a:rPr>
              <a:t>Tools</a:t>
            </a:r>
            <a:endParaRPr sz="1067">
              <a:solidFill>
                <a:prstClr val="black"/>
              </a:solidFill>
              <a:latin typeface="Calibri"/>
              <a:cs typeface="Calibri"/>
            </a:endParaRPr>
          </a:p>
        </p:txBody>
      </p:sp>
      <p:sp>
        <p:nvSpPr>
          <p:cNvPr id="9" name="object 9"/>
          <p:cNvSpPr txBox="1"/>
          <p:nvPr/>
        </p:nvSpPr>
        <p:spPr>
          <a:xfrm>
            <a:off x="8400795" y="1637116"/>
            <a:ext cx="1512147" cy="346377"/>
          </a:xfrm>
          <a:prstGeom prst="rect">
            <a:avLst/>
          </a:prstGeom>
        </p:spPr>
        <p:txBody>
          <a:bodyPr vert="horz" wrap="square" lIns="0" tIns="17780" rIns="0" bIns="0" rtlCol="0">
            <a:spAutoFit/>
          </a:bodyPr>
          <a:lstStyle/>
          <a:p>
            <a:pPr marL="118530" marR="6773" indent="-101597" defTabSz="1219170">
              <a:spcBef>
                <a:spcPts val="140"/>
              </a:spcBef>
            </a:pPr>
            <a:r>
              <a:rPr sz="1067" spc="-7" dirty="0">
                <a:solidFill>
                  <a:prstClr val="black"/>
                </a:solidFill>
                <a:latin typeface="Calibri"/>
                <a:cs typeface="Calibri"/>
              </a:rPr>
              <a:t>Full Integration of </a:t>
            </a:r>
            <a:r>
              <a:rPr sz="1067" dirty="0">
                <a:solidFill>
                  <a:prstClr val="black"/>
                </a:solidFill>
                <a:latin typeface="Calibri"/>
                <a:cs typeface="Calibri"/>
              </a:rPr>
              <a:t>3</a:t>
            </a:r>
            <a:r>
              <a:rPr sz="1000" baseline="27777" dirty="0">
                <a:solidFill>
                  <a:prstClr val="black"/>
                </a:solidFill>
                <a:latin typeface="Calibri"/>
                <a:cs typeface="Calibri"/>
              </a:rPr>
              <a:t>rd </a:t>
            </a:r>
            <a:r>
              <a:rPr sz="1067" spc="-7" dirty="0">
                <a:solidFill>
                  <a:prstClr val="black"/>
                </a:solidFill>
                <a:latin typeface="Calibri"/>
                <a:cs typeface="Calibri"/>
              </a:rPr>
              <a:t>Party  Industry Standard</a:t>
            </a:r>
            <a:r>
              <a:rPr sz="1067" spc="-47" dirty="0">
                <a:solidFill>
                  <a:prstClr val="black"/>
                </a:solidFill>
                <a:latin typeface="Calibri"/>
                <a:cs typeface="Calibri"/>
              </a:rPr>
              <a:t> </a:t>
            </a:r>
            <a:r>
              <a:rPr sz="1067" spc="-7" dirty="0">
                <a:solidFill>
                  <a:prstClr val="black"/>
                </a:solidFill>
                <a:latin typeface="Calibri"/>
                <a:cs typeface="Calibri"/>
              </a:rPr>
              <a:t>Tools</a:t>
            </a:r>
            <a:endParaRPr sz="1067">
              <a:solidFill>
                <a:prstClr val="black"/>
              </a:solidFill>
              <a:latin typeface="Calibri"/>
              <a:cs typeface="Calibri"/>
            </a:endParaRPr>
          </a:p>
        </p:txBody>
      </p:sp>
      <p:graphicFrame>
        <p:nvGraphicFramePr>
          <p:cNvPr id="10" name="object 10"/>
          <p:cNvGraphicFramePr>
            <a:graphicFrameLocks noGrp="1"/>
          </p:cNvGraphicFramePr>
          <p:nvPr/>
        </p:nvGraphicFramePr>
        <p:xfrm>
          <a:off x="1731603" y="1637792"/>
          <a:ext cx="6369812" cy="4131734"/>
        </p:xfrm>
        <a:graphic>
          <a:graphicData uri="http://schemas.openxmlformats.org/drawingml/2006/table">
            <a:tbl>
              <a:tblPr firstRow="1" bandRow="1">
                <a:tableStyleId>{2D5ABB26-0587-4C30-8999-92F81FD0307C}</a:tableStyleId>
              </a:tblPr>
              <a:tblGrid>
                <a:gridCol w="940308">
                  <a:extLst>
                    <a:ext uri="{9D8B030D-6E8A-4147-A177-3AD203B41FA5}">
                      <a16:colId xmlns:a16="http://schemas.microsoft.com/office/drawing/2014/main" val="20000"/>
                    </a:ext>
                  </a:extLst>
                </a:gridCol>
                <a:gridCol w="1440857">
                  <a:extLst>
                    <a:ext uri="{9D8B030D-6E8A-4147-A177-3AD203B41FA5}">
                      <a16:colId xmlns:a16="http://schemas.microsoft.com/office/drawing/2014/main" val="20001"/>
                    </a:ext>
                  </a:extLst>
                </a:gridCol>
                <a:gridCol w="3988647">
                  <a:extLst>
                    <a:ext uri="{9D8B030D-6E8A-4147-A177-3AD203B41FA5}">
                      <a16:colId xmlns:a16="http://schemas.microsoft.com/office/drawing/2014/main" val="20002"/>
                    </a:ext>
                  </a:extLst>
                </a:gridCol>
              </a:tblGrid>
              <a:tr h="254000">
                <a:tc>
                  <a:txBody>
                    <a:bodyPr/>
                    <a:lstStyle/>
                    <a:p>
                      <a:pPr marL="48895">
                        <a:lnSpc>
                          <a:spcPct val="100000"/>
                        </a:lnSpc>
                        <a:spcBef>
                          <a:spcPts val="55"/>
                        </a:spcBef>
                      </a:pPr>
                      <a:r>
                        <a:rPr sz="1300" b="1" spc="-10" dirty="0">
                          <a:latin typeface="Calibri"/>
                          <a:cs typeface="Calibri"/>
                        </a:rPr>
                        <a:t>QA/QC</a:t>
                      </a:r>
                      <a:endParaRPr sz="1300">
                        <a:latin typeface="Calibri"/>
                        <a:cs typeface="Calibri"/>
                      </a:endParaRPr>
                    </a:p>
                  </a:txBody>
                  <a:tcPr marL="0" marR="0" marT="9313" marB="0">
                    <a:lnL w="38100">
                      <a:solidFill>
                        <a:srgbClr val="FFFFFF"/>
                      </a:solidFill>
                      <a:prstDash val="solid"/>
                    </a:lnL>
                    <a:lnR w="38100">
                      <a:solidFill>
                        <a:srgbClr val="FFFFFF"/>
                      </a:solidFill>
                      <a:prstDash val="solid"/>
                    </a:lnR>
                    <a:lnT w="38100">
                      <a:solidFill>
                        <a:srgbClr val="FFFFFF"/>
                      </a:solidFill>
                      <a:prstDash val="solid"/>
                    </a:lnT>
                  </a:tcPr>
                </a:tc>
                <a:tc>
                  <a:txBody>
                    <a:bodyPr/>
                    <a:lstStyle/>
                    <a:p>
                      <a:pPr marL="49530">
                        <a:lnSpc>
                          <a:spcPct val="100000"/>
                        </a:lnSpc>
                        <a:spcBef>
                          <a:spcPts val="55"/>
                        </a:spcBef>
                      </a:pPr>
                      <a:r>
                        <a:rPr sz="1300" b="1" spc="-5" dirty="0">
                          <a:latin typeface="Calibri"/>
                          <a:cs typeface="Calibri"/>
                        </a:rPr>
                        <a:t>Process</a:t>
                      </a:r>
                      <a:r>
                        <a:rPr sz="1300" b="1" spc="-90" dirty="0">
                          <a:latin typeface="Calibri"/>
                          <a:cs typeface="Calibri"/>
                        </a:rPr>
                        <a:t> </a:t>
                      </a:r>
                      <a:r>
                        <a:rPr sz="1300" b="1" spc="-5" dirty="0">
                          <a:latin typeface="Calibri"/>
                          <a:cs typeface="Calibri"/>
                        </a:rPr>
                        <a:t>Stage</a:t>
                      </a:r>
                      <a:endParaRPr sz="1300">
                        <a:latin typeface="Calibri"/>
                        <a:cs typeface="Calibri"/>
                      </a:endParaRPr>
                    </a:p>
                  </a:txBody>
                  <a:tcPr marL="0" marR="0" marT="9313" marB="0">
                    <a:lnL w="38100">
                      <a:solidFill>
                        <a:srgbClr val="FFFFFF"/>
                      </a:solidFill>
                      <a:prstDash val="solid"/>
                    </a:lnL>
                    <a:lnR w="38100">
                      <a:solidFill>
                        <a:srgbClr val="FFFFFF"/>
                      </a:solidFill>
                      <a:prstDash val="solid"/>
                    </a:lnR>
                    <a:lnT w="38100">
                      <a:solidFill>
                        <a:srgbClr val="FFFFFF"/>
                      </a:solidFill>
                      <a:prstDash val="solid"/>
                    </a:lnT>
                  </a:tcPr>
                </a:tc>
                <a:tc>
                  <a:txBody>
                    <a:bodyPr/>
                    <a:lstStyle/>
                    <a:p>
                      <a:pPr marL="49530">
                        <a:lnSpc>
                          <a:spcPct val="100000"/>
                        </a:lnSpc>
                        <a:spcBef>
                          <a:spcPts val="55"/>
                        </a:spcBef>
                      </a:pPr>
                      <a:r>
                        <a:rPr sz="1300" b="1" spc="-5" dirty="0">
                          <a:latin typeface="Calibri"/>
                          <a:cs typeface="Calibri"/>
                        </a:rPr>
                        <a:t>Details</a:t>
                      </a:r>
                      <a:endParaRPr sz="1300">
                        <a:latin typeface="Calibri"/>
                        <a:cs typeface="Calibri"/>
                      </a:endParaRPr>
                    </a:p>
                  </a:txBody>
                  <a:tcPr marL="0" marR="0" marT="9313" marB="0">
                    <a:lnL w="38100">
                      <a:solidFill>
                        <a:srgbClr val="FFFFFF"/>
                      </a:solidFill>
                      <a:prstDash val="solid"/>
                    </a:lnL>
                    <a:lnR w="38100">
                      <a:solidFill>
                        <a:srgbClr val="FFFFFF"/>
                      </a:solidFill>
                      <a:prstDash val="solid"/>
                    </a:lnR>
                    <a:lnT w="38100">
                      <a:solidFill>
                        <a:srgbClr val="FFFFFF"/>
                      </a:solidFill>
                      <a:prstDash val="solid"/>
                    </a:lnT>
                  </a:tcPr>
                </a:tc>
                <a:extLst>
                  <a:ext uri="{0D108BD9-81ED-4DB2-BD59-A6C34878D82A}">
                    <a16:rowId xmlns:a16="http://schemas.microsoft.com/office/drawing/2014/main" val="10000"/>
                  </a:ext>
                </a:extLst>
              </a:tr>
              <a:tr h="541867">
                <a:tc>
                  <a:txBody>
                    <a:bodyPr/>
                    <a:lstStyle/>
                    <a:p>
                      <a:pPr marL="48895">
                        <a:lnSpc>
                          <a:spcPct val="100000"/>
                        </a:lnSpc>
                        <a:spcBef>
                          <a:spcPts val="200"/>
                        </a:spcBef>
                      </a:pPr>
                      <a:r>
                        <a:rPr sz="1600" b="1" spc="-10" dirty="0">
                          <a:solidFill>
                            <a:srgbClr val="FFFFFF"/>
                          </a:solidFill>
                          <a:latin typeface="Calibri"/>
                          <a:cs typeface="Calibri"/>
                        </a:rPr>
                        <a:t>Level</a:t>
                      </a:r>
                      <a:r>
                        <a:rPr sz="1600" b="1" spc="-80" dirty="0">
                          <a:solidFill>
                            <a:srgbClr val="FFFFFF"/>
                          </a:solidFill>
                          <a:latin typeface="Calibri"/>
                          <a:cs typeface="Calibri"/>
                        </a:rPr>
                        <a:t> </a:t>
                      </a:r>
                      <a:r>
                        <a:rPr sz="1600" b="1" dirty="0">
                          <a:solidFill>
                            <a:srgbClr val="FFFFFF"/>
                          </a:solidFill>
                          <a:latin typeface="Calibri"/>
                          <a:cs typeface="Calibri"/>
                        </a:rPr>
                        <a:t>1</a:t>
                      </a:r>
                      <a:endParaRPr sz="1600">
                        <a:latin typeface="Calibri"/>
                        <a:cs typeface="Calibri"/>
                      </a:endParaRPr>
                    </a:p>
                  </a:txBody>
                  <a:tcPr marL="0" marR="0" marT="33867" marB="0">
                    <a:lnL w="38100">
                      <a:solidFill>
                        <a:srgbClr val="FFFFFF"/>
                      </a:solidFill>
                      <a:prstDash val="solid"/>
                    </a:lnL>
                    <a:lnR w="38100">
                      <a:solidFill>
                        <a:srgbClr val="FFFFFF"/>
                      </a:solidFill>
                      <a:prstDash val="solid"/>
                    </a:lnR>
                    <a:lnB w="38100">
                      <a:solidFill>
                        <a:srgbClr val="FFFFFF"/>
                      </a:solidFill>
                      <a:prstDash val="solid"/>
                    </a:lnB>
                    <a:solidFill>
                      <a:srgbClr val="C6243A"/>
                    </a:solidFill>
                  </a:tcPr>
                </a:tc>
                <a:tc>
                  <a:txBody>
                    <a:bodyPr/>
                    <a:lstStyle/>
                    <a:p>
                      <a:pPr marL="49530">
                        <a:lnSpc>
                          <a:spcPct val="100000"/>
                        </a:lnSpc>
                        <a:spcBef>
                          <a:spcPts val="204"/>
                        </a:spcBef>
                      </a:pPr>
                      <a:r>
                        <a:rPr sz="1300" b="1" spc="-5" dirty="0">
                          <a:latin typeface="Calibri"/>
                          <a:cs typeface="Calibri"/>
                        </a:rPr>
                        <a:t>Preparation</a:t>
                      </a:r>
                      <a:endParaRPr sz="1300">
                        <a:latin typeface="Calibri"/>
                        <a:cs typeface="Calibri"/>
                      </a:endParaRPr>
                    </a:p>
                  </a:txBody>
                  <a:tcPr marL="0" marR="0" marT="34712" marB="0">
                    <a:lnL w="38100">
                      <a:solidFill>
                        <a:srgbClr val="FFFFFF"/>
                      </a:solidFill>
                      <a:prstDash val="solid"/>
                    </a:lnL>
                    <a:lnR w="38100">
                      <a:solidFill>
                        <a:srgbClr val="FFFFFF"/>
                      </a:solidFill>
                      <a:prstDash val="solid"/>
                    </a:lnR>
                    <a:lnB w="38100">
                      <a:solidFill>
                        <a:srgbClr val="FFFFFF"/>
                      </a:solidFill>
                      <a:prstDash val="solid"/>
                    </a:lnB>
                    <a:solidFill>
                      <a:srgbClr val="ECEEEE"/>
                    </a:solidFill>
                  </a:tcPr>
                </a:tc>
                <a:tc>
                  <a:txBody>
                    <a:bodyPr/>
                    <a:lstStyle/>
                    <a:p>
                      <a:pPr marL="222250" indent="-172720">
                        <a:lnSpc>
                          <a:spcPct val="100000"/>
                        </a:lnSpc>
                        <a:spcBef>
                          <a:spcPts val="450"/>
                        </a:spcBef>
                        <a:buFont typeface="Arial"/>
                        <a:buChar char="•"/>
                        <a:tabLst>
                          <a:tab pos="221615" algn="l"/>
                          <a:tab pos="222250" algn="l"/>
                        </a:tabLst>
                      </a:pPr>
                      <a:r>
                        <a:rPr sz="1300" spc="-5" dirty="0">
                          <a:latin typeface="Calibri"/>
                          <a:cs typeface="Calibri"/>
                        </a:rPr>
                        <a:t>Visual inspection during</a:t>
                      </a:r>
                      <a:r>
                        <a:rPr sz="1300" spc="-60" dirty="0">
                          <a:latin typeface="Calibri"/>
                          <a:cs typeface="Calibri"/>
                        </a:rPr>
                        <a:t> </a:t>
                      </a:r>
                      <a:r>
                        <a:rPr sz="1300" spc="-5" dirty="0">
                          <a:latin typeface="Calibri"/>
                          <a:cs typeface="Calibri"/>
                        </a:rPr>
                        <a:t>check-in</a:t>
                      </a:r>
                      <a:endParaRPr sz="1300">
                        <a:latin typeface="Calibri"/>
                        <a:cs typeface="Calibri"/>
                      </a:endParaRPr>
                    </a:p>
                    <a:p>
                      <a:pPr marL="222250" indent="-172720">
                        <a:lnSpc>
                          <a:spcPct val="100000"/>
                        </a:lnSpc>
                        <a:buFont typeface="Arial"/>
                        <a:buChar char="•"/>
                        <a:tabLst>
                          <a:tab pos="221615" algn="l"/>
                          <a:tab pos="222250" algn="l"/>
                        </a:tabLst>
                      </a:pPr>
                      <a:r>
                        <a:rPr sz="1300" spc="-5" dirty="0">
                          <a:latin typeface="Calibri"/>
                          <a:cs typeface="Calibri"/>
                        </a:rPr>
                        <a:t>Visual inspection during carrier</a:t>
                      </a:r>
                      <a:r>
                        <a:rPr sz="1300" spc="-15" dirty="0">
                          <a:latin typeface="Calibri"/>
                          <a:cs typeface="Calibri"/>
                        </a:rPr>
                        <a:t> </a:t>
                      </a:r>
                      <a:r>
                        <a:rPr sz="1300" spc="-5" dirty="0">
                          <a:latin typeface="Calibri"/>
                          <a:cs typeface="Calibri"/>
                        </a:rPr>
                        <a:t>preparation</a:t>
                      </a:r>
                      <a:endParaRPr sz="1300">
                        <a:latin typeface="Calibri"/>
                        <a:cs typeface="Calibri"/>
                      </a:endParaRPr>
                    </a:p>
                  </a:txBody>
                  <a:tcPr marL="0" marR="0" marT="76200" marB="0">
                    <a:lnL w="38100">
                      <a:solidFill>
                        <a:srgbClr val="FFFFFF"/>
                      </a:solidFill>
                      <a:prstDash val="solid"/>
                    </a:lnL>
                    <a:lnR w="38100">
                      <a:solidFill>
                        <a:srgbClr val="FFFFFF"/>
                      </a:solidFill>
                      <a:prstDash val="solid"/>
                    </a:lnR>
                    <a:lnB w="38100">
                      <a:solidFill>
                        <a:srgbClr val="FFFFFF"/>
                      </a:solidFill>
                      <a:prstDash val="solid"/>
                    </a:lnB>
                    <a:solidFill>
                      <a:srgbClr val="ECEEEE"/>
                    </a:solidFill>
                  </a:tcPr>
                </a:tc>
                <a:extLst>
                  <a:ext uri="{0D108BD9-81ED-4DB2-BD59-A6C34878D82A}">
                    <a16:rowId xmlns:a16="http://schemas.microsoft.com/office/drawing/2014/main" val="10001"/>
                  </a:ext>
                </a:extLst>
              </a:tr>
              <a:tr h="728133">
                <a:tc>
                  <a:txBody>
                    <a:bodyPr/>
                    <a:lstStyle/>
                    <a:p>
                      <a:pPr marL="48895">
                        <a:lnSpc>
                          <a:spcPct val="100000"/>
                        </a:lnSpc>
                        <a:spcBef>
                          <a:spcPts val="50"/>
                        </a:spcBef>
                      </a:pPr>
                      <a:r>
                        <a:rPr sz="1600" b="1" spc="-10" dirty="0">
                          <a:solidFill>
                            <a:srgbClr val="FFFFFF"/>
                          </a:solidFill>
                          <a:latin typeface="Calibri"/>
                          <a:cs typeface="Calibri"/>
                        </a:rPr>
                        <a:t>Level</a:t>
                      </a:r>
                      <a:r>
                        <a:rPr sz="1600" b="1" spc="-80" dirty="0">
                          <a:solidFill>
                            <a:srgbClr val="FFFFFF"/>
                          </a:solidFill>
                          <a:latin typeface="Calibri"/>
                          <a:cs typeface="Calibri"/>
                        </a:rPr>
                        <a:t> </a:t>
                      </a:r>
                      <a:r>
                        <a:rPr sz="1600" b="1" dirty="0">
                          <a:solidFill>
                            <a:srgbClr val="FFFFFF"/>
                          </a:solidFill>
                          <a:latin typeface="Calibri"/>
                          <a:cs typeface="Calibri"/>
                        </a:rPr>
                        <a:t>2</a:t>
                      </a:r>
                      <a:endParaRPr sz="1600">
                        <a:latin typeface="Calibri"/>
                        <a:cs typeface="Calibri"/>
                      </a:endParaRPr>
                    </a:p>
                  </a:txBody>
                  <a:tcPr marL="0" marR="0" marT="8467"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C6243A"/>
                    </a:solidFill>
                  </a:tcPr>
                </a:tc>
                <a:tc>
                  <a:txBody>
                    <a:bodyPr/>
                    <a:lstStyle/>
                    <a:p>
                      <a:pPr marL="49530">
                        <a:lnSpc>
                          <a:spcPct val="100000"/>
                        </a:lnSpc>
                        <a:spcBef>
                          <a:spcPts val="60"/>
                        </a:spcBef>
                      </a:pPr>
                      <a:r>
                        <a:rPr sz="1300" b="1" spc="-5" dirty="0">
                          <a:latin typeface="Calibri"/>
                          <a:cs typeface="Calibri"/>
                        </a:rPr>
                        <a:t>Digitization</a:t>
                      </a:r>
                      <a:endParaRPr sz="1300">
                        <a:latin typeface="Calibri"/>
                        <a:cs typeface="Calibri"/>
                      </a:endParaRPr>
                    </a:p>
                  </a:txBody>
                  <a:tcPr marL="0" marR="0" marT="1016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tc>
                  <a:txBody>
                    <a:bodyPr/>
                    <a:lstStyle/>
                    <a:p>
                      <a:pPr marL="222250" indent="-172720">
                        <a:lnSpc>
                          <a:spcPct val="100000"/>
                        </a:lnSpc>
                        <a:spcBef>
                          <a:spcPts val="300"/>
                        </a:spcBef>
                        <a:buFont typeface="Arial"/>
                        <a:buChar char="•"/>
                        <a:tabLst>
                          <a:tab pos="221615" algn="l"/>
                          <a:tab pos="222250" algn="l"/>
                        </a:tabLst>
                      </a:pPr>
                      <a:r>
                        <a:rPr sz="1300" spc="-5" dirty="0">
                          <a:latin typeface="Calibri"/>
                          <a:cs typeface="Calibri"/>
                        </a:rPr>
                        <a:t>Machines are adjusted for each</a:t>
                      </a:r>
                      <a:r>
                        <a:rPr sz="1300" spc="-20" dirty="0">
                          <a:latin typeface="Calibri"/>
                          <a:cs typeface="Calibri"/>
                        </a:rPr>
                        <a:t> </a:t>
                      </a:r>
                      <a:r>
                        <a:rPr sz="1300" spc="-5" dirty="0">
                          <a:latin typeface="Calibri"/>
                          <a:cs typeface="Calibri"/>
                        </a:rPr>
                        <a:t>carrier</a:t>
                      </a:r>
                      <a:endParaRPr sz="1300">
                        <a:latin typeface="Calibri"/>
                        <a:cs typeface="Calibri"/>
                      </a:endParaRPr>
                    </a:p>
                    <a:p>
                      <a:pPr marL="222250" indent="-172720">
                        <a:lnSpc>
                          <a:spcPct val="100000"/>
                        </a:lnSpc>
                        <a:buFont typeface="Arial"/>
                        <a:buChar char="•"/>
                        <a:tabLst>
                          <a:tab pos="221615" algn="l"/>
                          <a:tab pos="222250" algn="l"/>
                        </a:tabLst>
                      </a:pPr>
                      <a:r>
                        <a:rPr sz="1300" spc="-5" dirty="0">
                          <a:latin typeface="Calibri"/>
                          <a:cs typeface="Calibri"/>
                        </a:rPr>
                        <a:t>100% of </a:t>
                      </a:r>
                      <a:r>
                        <a:rPr sz="1300" spc="-10" dirty="0">
                          <a:latin typeface="Calibri"/>
                          <a:cs typeface="Calibri"/>
                        </a:rPr>
                        <a:t>files </a:t>
                      </a:r>
                      <a:r>
                        <a:rPr sz="1300" spc="-5" dirty="0">
                          <a:latin typeface="Calibri"/>
                          <a:cs typeface="Calibri"/>
                        </a:rPr>
                        <a:t>checked by digitization</a:t>
                      </a:r>
                      <a:r>
                        <a:rPr sz="1300" spc="40" dirty="0">
                          <a:latin typeface="Calibri"/>
                          <a:cs typeface="Calibri"/>
                        </a:rPr>
                        <a:t> </a:t>
                      </a:r>
                      <a:r>
                        <a:rPr sz="1300" spc="-5" dirty="0">
                          <a:latin typeface="Calibri"/>
                          <a:cs typeface="Calibri"/>
                        </a:rPr>
                        <a:t>tools</a:t>
                      </a:r>
                      <a:endParaRPr sz="1300">
                        <a:latin typeface="Calibri"/>
                        <a:cs typeface="Calibri"/>
                      </a:endParaRPr>
                    </a:p>
                    <a:p>
                      <a:pPr marL="222250" indent="-172720">
                        <a:lnSpc>
                          <a:spcPct val="100000"/>
                        </a:lnSpc>
                        <a:buFont typeface="Arial"/>
                        <a:buChar char="•"/>
                        <a:tabLst>
                          <a:tab pos="221615" algn="l"/>
                          <a:tab pos="222250" algn="l"/>
                        </a:tabLst>
                      </a:pPr>
                      <a:r>
                        <a:rPr sz="1300" spc="-10" dirty="0">
                          <a:latin typeface="Calibri"/>
                          <a:cs typeface="Calibri"/>
                        </a:rPr>
                        <a:t>Flags/levels </a:t>
                      </a:r>
                      <a:r>
                        <a:rPr sz="1300" spc="-5" dirty="0">
                          <a:latin typeface="Calibri"/>
                          <a:cs typeface="Calibri"/>
                        </a:rPr>
                        <a:t>generated by</a:t>
                      </a:r>
                      <a:r>
                        <a:rPr sz="1300" spc="10" dirty="0">
                          <a:latin typeface="Calibri"/>
                          <a:cs typeface="Calibri"/>
                        </a:rPr>
                        <a:t> </a:t>
                      </a:r>
                      <a:r>
                        <a:rPr sz="1300" spc="-5" dirty="0">
                          <a:latin typeface="Calibri"/>
                          <a:cs typeface="Calibri"/>
                        </a:rPr>
                        <a:t>equipment</a:t>
                      </a:r>
                      <a:endParaRPr sz="1300">
                        <a:latin typeface="Calibri"/>
                        <a:cs typeface="Calibri"/>
                      </a:endParaRPr>
                    </a:p>
                  </a:txBody>
                  <a:tcPr marL="0" marR="0" marT="5080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extLst>
                  <a:ext uri="{0D108BD9-81ED-4DB2-BD59-A6C34878D82A}">
                    <a16:rowId xmlns:a16="http://schemas.microsoft.com/office/drawing/2014/main" val="10002"/>
                  </a:ext>
                </a:extLst>
              </a:tr>
              <a:tr h="762000">
                <a:tc>
                  <a:txBody>
                    <a:bodyPr/>
                    <a:lstStyle/>
                    <a:p>
                      <a:pPr marL="48895">
                        <a:lnSpc>
                          <a:spcPct val="100000"/>
                        </a:lnSpc>
                        <a:spcBef>
                          <a:spcPts val="50"/>
                        </a:spcBef>
                      </a:pPr>
                      <a:r>
                        <a:rPr sz="1600" b="1" spc="-10" dirty="0">
                          <a:solidFill>
                            <a:srgbClr val="FFFFFF"/>
                          </a:solidFill>
                          <a:latin typeface="Calibri"/>
                          <a:cs typeface="Calibri"/>
                        </a:rPr>
                        <a:t>Level</a:t>
                      </a:r>
                      <a:r>
                        <a:rPr sz="1600" b="1" spc="-75" dirty="0">
                          <a:solidFill>
                            <a:srgbClr val="FFFFFF"/>
                          </a:solidFill>
                          <a:latin typeface="Calibri"/>
                          <a:cs typeface="Calibri"/>
                        </a:rPr>
                        <a:t> </a:t>
                      </a:r>
                      <a:r>
                        <a:rPr sz="1600" b="1" dirty="0">
                          <a:solidFill>
                            <a:srgbClr val="FFFFFF"/>
                          </a:solidFill>
                          <a:latin typeface="Calibri"/>
                          <a:cs typeface="Calibri"/>
                        </a:rPr>
                        <a:t>3</a:t>
                      </a:r>
                      <a:endParaRPr sz="1600">
                        <a:latin typeface="Calibri"/>
                        <a:cs typeface="Calibri"/>
                      </a:endParaRPr>
                    </a:p>
                  </a:txBody>
                  <a:tcPr marL="0" marR="0" marT="8467"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C6243A"/>
                    </a:solidFill>
                  </a:tcPr>
                </a:tc>
                <a:tc>
                  <a:txBody>
                    <a:bodyPr/>
                    <a:lstStyle/>
                    <a:p>
                      <a:pPr marL="49530">
                        <a:lnSpc>
                          <a:spcPct val="100000"/>
                        </a:lnSpc>
                        <a:spcBef>
                          <a:spcPts val="60"/>
                        </a:spcBef>
                      </a:pPr>
                      <a:r>
                        <a:rPr sz="1300" b="1" spc="-10" dirty="0">
                          <a:latin typeface="Calibri"/>
                          <a:cs typeface="Calibri"/>
                        </a:rPr>
                        <a:t>File</a:t>
                      </a:r>
                      <a:r>
                        <a:rPr sz="1300" b="1" spc="-55" dirty="0">
                          <a:latin typeface="Calibri"/>
                          <a:cs typeface="Calibri"/>
                        </a:rPr>
                        <a:t> </a:t>
                      </a:r>
                      <a:r>
                        <a:rPr sz="1300" b="1" spc="-5" dirty="0">
                          <a:latin typeface="Calibri"/>
                          <a:cs typeface="Calibri"/>
                        </a:rPr>
                        <a:t>Analysis</a:t>
                      </a:r>
                      <a:endParaRPr sz="1300">
                        <a:latin typeface="Calibri"/>
                        <a:cs typeface="Calibri"/>
                      </a:endParaRPr>
                    </a:p>
                  </a:txBody>
                  <a:tcPr marL="0" marR="0" marT="1016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tc>
                  <a:txBody>
                    <a:bodyPr/>
                    <a:lstStyle/>
                    <a:p>
                      <a:pPr marL="222250" marR="236220" indent="-172720">
                        <a:lnSpc>
                          <a:spcPct val="100000"/>
                        </a:lnSpc>
                        <a:spcBef>
                          <a:spcPts val="409"/>
                        </a:spcBef>
                        <a:buFont typeface="Arial"/>
                        <a:buChar char="•"/>
                        <a:tabLst>
                          <a:tab pos="221615" algn="l"/>
                          <a:tab pos="222250" algn="l"/>
                        </a:tabLst>
                      </a:pPr>
                      <a:r>
                        <a:rPr sz="1300" spc="-5" dirty="0">
                          <a:latin typeface="Calibri"/>
                          <a:cs typeface="Calibri"/>
                        </a:rPr>
                        <a:t>Proprietary Tools and Workflow integration, </a:t>
                      </a:r>
                      <a:r>
                        <a:rPr sz="1300" spc="-10" dirty="0">
                          <a:latin typeface="Calibri"/>
                          <a:cs typeface="Calibri"/>
                        </a:rPr>
                        <a:t>e.g.  </a:t>
                      </a:r>
                      <a:r>
                        <a:rPr sz="1300" spc="-5" dirty="0">
                          <a:latin typeface="Calibri"/>
                          <a:cs typeface="Calibri"/>
                        </a:rPr>
                        <a:t>Baton or BAVC QC tools for Video and NOA or  Quadriga for</a:t>
                      </a:r>
                      <a:r>
                        <a:rPr sz="1300" spc="-50" dirty="0">
                          <a:latin typeface="Calibri"/>
                          <a:cs typeface="Calibri"/>
                        </a:rPr>
                        <a:t> </a:t>
                      </a:r>
                      <a:r>
                        <a:rPr sz="1300" spc="-5" dirty="0">
                          <a:latin typeface="Calibri"/>
                          <a:cs typeface="Calibri"/>
                        </a:rPr>
                        <a:t>Audio</a:t>
                      </a:r>
                      <a:endParaRPr sz="1300">
                        <a:latin typeface="Calibri"/>
                        <a:cs typeface="Calibri"/>
                      </a:endParaRPr>
                    </a:p>
                  </a:txBody>
                  <a:tcPr marL="0" marR="0" marT="69425"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extLst>
                  <a:ext uri="{0D108BD9-81ED-4DB2-BD59-A6C34878D82A}">
                    <a16:rowId xmlns:a16="http://schemas.microsoft.com/office/drawing/2014/main" val="10003"/>
                  </a:ext>
                </a:extLst>
              </a:tr>
              <a:tr h="846667">
                <a:tc>
                  <a:txBody>
                    <a:bodyPr/>
                    <a:lstStyle/>
                    <a:p>
                      <a:pPr marL="48895">
                        <a:lnSpc>
                          <a:spcPct val="100000"/>
                        </a:lnSpc>
                        <a:spcBef>
                          <a:spcPts val="55"/>
                        </a:spcBef>
                      </a:pPr>
                      <a:r>
                        <a:rPr sz="1600" b="1" spc="-10" dirty="0">
                          <a:solidFill>
                            <a:srgbClr val="FFFFFF"/>
                          </a:solidFill>
                          <a:latin typeface="Calibri"/>
                          <a:cs typeface="Calibri"/>
                        </a:rPr>
                        <a:t>Level</a:t>
                      </a:r>
                      <a:r>
                        <a:rPr sz="1600" b="1" spc="-80" dirty="0">
                          <a:solidFill>
                            <a:srgbClr val="FFFFFF"/>
                          </a:solidFill>
                          <a:latin typeface="Calibri"/>
                          <a:cs typeface="Calibri"/>
                        </a:rPr>
                        <a:t> </a:t>
                      </a:r>
                      <a:r>
                        <a:rPr sz="1600" b="1" dirty="0">
                          <a:solidFill>
                            <a:srgbClr val="FFFFFF"/>
                          </a:solidFill>
                          <a:latin typeface="Calibri"/>
                          <a:cs typeface="Calibri"/>
                        </a:rPr>
                        <a:t>4</a:t>
                      </a:r>
                      <a:endParaRPr sz="1600">
                        <a:latin typeface="Calibri"/>
                        <a:cs typeface="Calibri"/>
                      </a:endParaRPr>
                    </a:p>
                  </a:txBody>
                  <a:tcPr marL="0" marR="0" marT="9313"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C6243A"/>
                    </a:solidFill>
                  </a:tcPr>
                </a:tc>
                <a:tc>
                  <a:txBody>
                    <a:bodyPr/>
                    <a:lstStyle/>
                    <a:p>
                      <a:pPr marL="49530">
                        <a:lnSpc>
                          <a:spcPct val="100000"/>
                        </a:lnSpc>
                        <a:spcBef>
                          <a:spcPts val="60"/>
                        </a:spcBef>
                      </a:pPr>
                      <a:r>
                        <a:rPr sz="1300" b="1" spc="-10" dirty="0">
                          <a:latin typeface="Calibri"/>
                          <a:cs typeface="Calibri"/>
                        </a:rPr>
                        <a:t>Post</a:t>
                      </a:r>
                      <a:r>
                        <a:rPr sz="1300" b="1" spc="-60" dirty="0">
                          <a:latin typeface="Calibri"/>
                          <a:cs typeface="Calibri"/>
                        </a:rPr>
                        <a:t> </a:t>
                      </a:r>
                      <a:r>
                        <a:rPr sz="1300" b="1" spc="-5" dirty="0">
                          <a:latin typeface="Calibri"/>
                          <a:cs typeface="Calibri"/>
                        </a:rPr>
                        <a:t>Digitization</a:t>
                      </a:r>
                      <a:endParaRPr sz="1300">
                        <a:latin typeface="Calibri"/>
                        <a:cs typeface="Calibri"/>
                      </a:endParaRPr>
                    </a:p>
                  </a:txBody>
                  <a:tcPr marL="0" marR="0" marT="1016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tc>
                  <a:txBody>
                    <a:bodyPr/>
                    <a:lstStyle/>
                    <a:p>
                      <a:pPr marL="222250" indent="-172720">
                        <a:lnSpc>
                          <a:spcPct val="100000"/>
                        </a:lnSpc>
                        <a:spcBef>
                          <a:spcPts val="60"/>
                        </a:spcBef>
                        <a:buFont typeface="Arial"/>
                        <a:buChar char="•"/>
                        <a:tabLst>
                          <a:tab pos="221615" algn="l"/>
                          <a:tab pos="222250" algn="l"/>
                        </a:tabLst>
                      </a:pPr>
                      <a:r>
                        <a:rPr sz="1300" spc="-5" dirty="0">
                          <a:latin typeface="Calibri"/>
                          <a:cs typeface="Calibri"/>
                        </a:rPr>
                        <a:t>Operators check equipment generated</a:t>
                      </a:r>
                      <a:r>
                        <a:rPr sz="1300" spc="15" dirty="0">
                          <a:latin typeface="Calibri"/>
                          <a:cs typeface="Calibri"/>
                        </a:rPr>
                        <a:t> </a:t>
                      </a:r>
                      <a:r>
                        <a:rPr sz="1300" spc="-5" dirty="0">
                          <a:latin typeface="Calibri"/>
                          <a:cs typeface="Calibri"/>
                        </a:rPr>
                        <a:t>flags</a:t>
                      </a:r>
                      <a:endParaRPr sz="1300">
                        <a:latin typeface="Calibri"/>
                        <a:cs typeface="Calibri"/>
                      </a:endParaRPr>
                    </a:p>
                    <a:p>
                      <a:pPr marL="222250" indent="-172720">
                        <a:lnSpc>
                          <a:spcPct val="100000"/>
                        </a:lnSpc>
                        <a:buFont typeface="Arial"/>
                        <a:buChar char="•"/>
                        <a:tabLst>
                          <a:tab pos="221615" algn="l"/>
                          <a:tab pos="222250" algn="l"/>
                        </a:tabLst>
                      </a:pPr>
                      <a:r>
                        <a:rPr sz="1300" spc="-5" dirty="0">
                          <a:latin typeface="Calibri"/>
                          <a:cs typeface="Calibri"/>
                        </a:rPr>
                        <a:t>Operators look for</a:t>
                      </a:r>
                      <a:r>
                        <a:rPr sz="1300" spc="-40" dirty="0">
                          <a:latin typeface="Calibri"/>
                          <a:cs typeface="Calibri"/>
                        </a:rPr>
                        <a:t> </a:t>
                      </a:r>
                      <a:r>
                        <a:rPr sz="1300" spc="-5" dirty="0">
                          <a:latin typeface="Calibri"/>
                          <a:cs typeface="Calibri"/>
                        </a:rPr>
                        <a:t>abnormalities</a:t>
                      </a:r>
                      <a:endParaRPr sz="1300">
                        <a:latin typeface="Calibri"/>
                        <a:cs typeface="Calibri"/>
                      </a:endParaRPr>
                    </a:p>
                    <a:p>
                      <a:pPr marL="222250" marR="146685" indent="-172720">
                        <a:lnSpc>
                          <a:spcPct val="100000"/>
                        </a:lnSpc>
                        <a:spcBef>
                          <a:spcPts val="5"/>
                        </a:spcBef>
                        <a:buFont typeface="Arial"/>
                        <a:buChar char="•"/>
                        <a:tabLst>
                          <a:tab pos="221615" algn="l"/>
                          <a:tab pos="222250" algn="l"/>
                        </a:tabLst>
                      </a:pPr>
                      <a:r>
                        <a:rPr sz="1300" spc="-5" dirty="0">
                          <a:latin typeface="Calibri"/>
                          <a:cs typeface="Calibri"/>
                        </a:rPr>
                        <a:t>Operators can </a:t>
                      </a:r>
                      <a:r>
                        <a:rPr sz="1300" spc="-10" dirty="0">
                          <a:latin typeface="Calibri"/>
                          <a:cs typeface="Calibri"/>
                        </a:rPr>
                        <a:t>flag </a:t>
                      </a:r>
                      <a:r>
                        <a:rPr sz="1300" spc="-5" dirty="0">
                          <a:latin typeface="Calibri"/>
                          <a:cs typeface="Calibri"/>
                        </a:rPr>
                        <a:t>a file for an additional check by  the QC specialist</a:t>
                      </a:r>
                      <a:r>
                        <a:rPr sz="1300" spc="-45" dirty="0">
                          <a:latin typeface="Calibri"/>
                          <a:cs typeface="Calibri"/>
                        </a:rPr>
                        <a:t> </a:t>
                      </a:r>
                      <a:r>
                        <a:rPr sz="1300" spc="-10" dirty="0">
                          <a:latin typeface="Calibri"/>
                          <a:cs typeface="Calibri"/>
                        </a:rPr>
                        <a:t>(PBC)</a:t>
                      </a:r>
                      <a:endParaRPr sz="1300">
                        <a:latin typeface="Calibri"/>
                        <a:cs typeface="Calibri"/>
                      </a:endParaRPr>
                    </a:p>
                  </a:txBody>
                  <a:tcPr marL="0" marR="0" marT="10160"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extLst>
                  <a:ext uri="{0D108BD9-81ED-4DB2-BD59-A6C34878D82A}">
                    <a16:rowId xmlns:a16="http://schemas.microsoft.com/office/drawing/2014/main" val="10004"/>
                  </a:ext>
                </a:extLst>
              </a:tr>
              <a:tr h="999067">
                <a:tc>
                  <a:txBody>
                    <a:bodyPr/>
                    <a:lstStyle/>
                    <a:p>
                      <a:pPr marL="48895">
                        <a:lnSpc>
                          <a:spcPct val="100000"/>
                        </a:lnSpc>
                        <a:spcBef>
                          <a:spcPts val="55"/>
                        </a:spcBef>
                      </a:pPr>
                      <a:r>
                        <a:rPr sz="1600" b="1" spc="-10" dirty="0">
                          <a:solidFill>
                            <a:srgbClr val="FFFFFF"/>
                          </a:solidFill>
                          <a:latin typeface="Calibri"/>
                          <a:cs typeface="Calibri"/>
                        </a:rPr>
                        <a:t>Level</a:t>
                      </a:r>
                      <a:r>
                        <a:rPr sz="1600" b="1" spc="-80" dirty="0">
                          <a:solidFill>
                            <a:srgbClr val="FFFFFF"/>
                          </a:solidFill>
                          <a:latin typeface="Calibri"/>
                          <a:cs typeface="Calibri"/>
                        </a:rPr>
                        <a:t> </a:t>
                      </a:r>
                      <a:r>
                        <a:rPr sz="1600" b="1" dirty="0">
                          <a:solidFill>
                            <a:srgbClr val="FFFFFF"/>
                          </a:solidFill>
                          <a:latin typeface="Calibri"/>
                          <a:cs typeface="Calibri"/>
                        </a:rPr>
                        <a:t>5</a:t>
                      </a:r>
                      <a:endParaRPr sz="1600">
                        <a:latin typeface="Calibri"/>
                        <a:cs typeface="Calibri"/>
                      </a:endParaRPr>
                    </a:p>
                  </a:txBody>
                  <a:tcPr marL="0" marR="0" marT="9313"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C6243A"/>
                    </a:solidFill>
                  </a:tcPr>
                </a:tc>
                <a:tc>
                  <a:txBody>
                    <a:bodyPr/>
                    <a:lstStyle/>
                    <a:p>
                      <a:pPr marL="49530" marR="47625">
                        <a:lnSpc>
                          <a:spcPct val="100000"/>
                        </a:lnSpc>
                        <a:spcBef>
                          <a:spcPts val="65"/>
                        </a:spcBef>
                      </a:pPr>
                      <a:r>
                        <a:rPr sz="1300" b="1" spc="-5" dirty="0">
                          <a:latin typeface="Calibri"/>
                          <a:cs typeface="Calibri"/>
                        </a:rPr>
                        <a:t>Final QC and  Statistical</a:t>
                      </a:r>
                      <a:r>
                        <a:rPr sz="1300" b="1" spc="-35" dirty="0">
                          <a:latin typeface="Calibri"/>
                          <a:cs typeface="Calibri"/>
                        </a:rPr>
                        <a:t> </a:t>
                      </a:r>
                      <a:r>
                        <a:rPr sz="1300" b="1" spc="-5" dirty="0">
                          <a:latin typeface="Calibri"/>
                          <a:cs typeface="Calibri"/>
                        </a:rPr>
                        <a:t>Control</a:t>
                      </a:r>
                      <a:endParaRPr sz="1300">
                        <a:latin typeface="Calibri"/>
                        <a:cs typeface="Calibri"/>
                      </a:endParaRPr>
                    </a:p>
                  </a:txBody>
                  <a:tcPr marL="0" marR="0" marT="11007"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tc>
                  <a:txBody>
                    <a:bodyPr/>
                    <a:lstStyle/>
                    <a:p>
                      <a:pPr marL="227965" indent="-178435">
                        <a:lnSpc>
                          <a:spcPct val="100000"/>
                        </a:lnSpc>
                        <a:spcBef>
                          <a:spcPts val="515"/>
                        </a:spcBef>
                        <a:buFont typeface="Arial"/>
                        <a:buChar char="•"/>
                        <a:tabLst>
                          <a:tab pos="227965" algn="l"/>
                          <a:tab pos="228600" algn="l"/>
                        </a:tabLst>
                      </a:pPr>
                      <a:r>
                        <a:rPr sz="1300" spc="-10" dirty="0">
                          <a:latin typeface="Calibri"/>
                          <a:cs typeface="Calibri"/>
                        </a:rPr>
                        <a:t>Check </a:t>
                      </a:r>
                      <a:r>
                        <a:rPr sz="1300" spc="-5" dirty="0">
                          <a:latin typeface="Calibri"/>
                          <a:cs typeface="Calibri"/>
                        </a:rPr>
                        <a:t>all operator flags -</a:t>
                      </a:r>
                      <a:r>
                        <a:rPr sz="1300" spc="-10" dirty="0">
                          <a:latin typeface="Calibri"/>
                          <a:cs typeface="Calibri"/>
                        </a:rPr>
                        <a:t> </a:t>
                      </a:r>
                      <a:r>
                        <a:rPr sz="1300" spc="-5" dirty="0">
                          <a:latin typeface="Calibri"/>
                          <a:cs typeface="Calibri"/>
                        </a:rPr>
                        <a:t>PBC</a:t>
                      </a:r>
                      <a:endParaRPr sz="1300">
                        <a:latin typeface="Calibri"/>
                        <a:cs typeface="Calibri"/>
                      </a:endParaRPr>
                    </a:p>
                    <a:p>
                      <a:pPr marL="227965" indent="-178435">
                        <a:lnSpc>
                          <a:spcPct val="100000"/>
                        </a:lnSpc>
                        <a:buFont typeface="Arial"/>
                        <a:buChar char="•"/>
                        <a:tabLst>
                          <a:tab pos="227965" algn="l"/>
                          <a:tab pos="228600" algn="l"/>
                        </a:tabLst>
                      </a:pPr>
                      <a:r>
                        <a:rPr sz="1300" spc="-10" dirty="0">
                          <a:latin typeface="Calibri"/>
                          <a:cs typeface="Calibri"/>
                        </a:rPr>
                        <a:t>Check </a:t>
                      </a:r>
                      <a:r>
                        <a:rPr sz="1300" spc="-5" dirty="0">
                          <a:latin typeface="Calibri"/>
                          <a:cs typeface="Calibri"/>
                        </a:rPr>
                        <a:t>all equipment generated</a:t>
                      </a:r>
                      <a:r>
                        <a:rPr sz="1300" spc="25" dirty="0">
                          <a:latin typeface="Calibri"/>
                          <a:cs typeface="Calibri"/>
                        </a:rPr>
                        <a:t> </a:t>
                      </a:r>
                      <a:r>
                        <a:rPr sz="1300" spc="-5" dirty="0">
                          <a:latin typeface="Calibri"/>
                          <a:cs typeface="Calibri"/>
                        </a:rPr>
                        <a:t>flags</a:t>
                      </a:r>
                      <a:endParaRPr sz="1300">
                        <a:latin typeface="Calibri"/>
                        <a:cs typeface="Calibri"/>
                      </a:endParaRPr>
                    </a:p>
                    <a:p>
                      <a:pPr marL="227965" indent="-178435">
                        <a:lnSpc>
                          <a:spcPct val="100000"/>
                        </a:lnSpc>
                        <a:buFont typeface="Arial"/>
                        <a:buChar char="•"/>
                        <a:tabLst>
                          <a:tab pos="227965" algn="l"/>
                          <a:tab pos="228600" algn="l"/>
                        </a:tabLst>
                      </a:pPr>
                      <a:r>
                        <a:rPr sz="1300" spc="-10" dirty="0">
                          <a:latin typeface="Calibri"/>
                          <a:cs typeface="Calibri"/>
                        </a:rPr>
                        <a:t>Check </a:t>
                      </a:r>
                      <a:r>
                        <a:rPr sz="1300" spc="-5" dirty="0">
                          <a:latin typeface="Calibri"/>
                          <a:cs typeface="Calibri"/>
                        </a:rPr>
                        <a:t>random samples using</a:t>
                      </a:r>
                      <a:r>
                        <a:rPr sz="1300" spc="-20" dirty="0">
                          <a:latin typeface="Calibri"/>
                          <a:cs typeface="Calibri"/>
                        </a:rPr>
                        <a:t> </a:t>
                      </a:r>
                      <a:r>
                        <a:rPr sz="1300" spc="-5" dirty="0">
                          <a:latin typeface="Calibri"/>
                          <a:cs typeface="Calibri"/>
                        </a:rPr>
                        <a:t>AQL</a:t>
                      </a:r>
                      <a:endParaRPr sz="1300">
                        <a:latin typeface="Calibri"/>
                        <a:cs typeface="Calibri"/>
                      </a:endParaRPr>
                    </a:p>
                    <a:p>
                      <a:pPr marL="227965" indent="-178435">
                        <a:lnSpc>
                          <a:spcPct val="100000"/>
                        </a:lnSpc>
                        <a:buFont typeface="Arial"/>
                        <a:buChar char="•"/>
                        <a:tabLst>
                          <a:tab pos="227965" algn="l"/>
                          <a:tab pos="228600" algn="l"/>
                        </a:tabLst>
                      </a:pPr>
                      <a:r>
                        <a:rPr sz="1300" spc="-5" dirty="0">
                          <a:latin typeface="Calibri"/>
                          <a:cs typeface="Calibri"/>
                        </a:rPr>
                        <a:t>Check</a:t>
                      </a:r>
                      <a:r>
                        <a:rPr sz="1300" spc="-65" dirty="0">
                          <a:latin typeface="Calibri"/>
                          <a:cs typeface="Calibri"/>
                        </a:rPr>
                        <a:t> </a:t>
                      </a:r>
                      <a:r>
                        <a:rPr sz="1300" spc="-5" dirty="0">
                          <a:latin typeface="Calibri"/>
                          <a:cs typeface="Calibri"/>
                        </a:rPr>
                        <a:t>metadata</a:t>
                      </a:r>
                      <a:endParaRPr sz="1300">
                        <a:latin typeface="Calibri"/>
                        <a:cs typeface="Calibri"/>
                      </a:endParaRPr>
                    </a:p>
                  </a:txBody>
                  <a:tcPr marL="0" marR="0" marT="87207" marB="0">
                    <a:lnL w="38100">
                      <a:solidFill>
                        <a:srgbClr val="FFFFFF"/>
                      </a:solidFill>
                      <a:prstDash val="solid"/>
                    </a:lnL>
                    <a:lnR w="38100">
                      <a:solidFill>
                        <a:srgbClr val="FFFFFF"/>
                      </a:solidFill>
                      <a:prstDash val="solid"/>
                    </a:lnR>
                    <a:lnT w="38100">
                      <a:solidFill>
                        <a:srgbClr val="FFFFFF"/>
                      </a:solidFill>
                      <a:prstDash val="solid"/>
                    </a:lnT>
                    <a:lnB w="38100">
                      <a:solidFill>
                        <a:srgbClr val="FFFFFF"/>
                      </a:solidFill>
                      <a:prstDash val="solid"/>
                    </a:lnB>
                    <a:solidFill>
                      <a:srgbClr val="ECEEEE"/>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285167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2261" y="382117"/>
            <a:ext cx="6996007" cy="386430"/>
          </a:xfrm>
          <a:prstGeom prst="rect">
            <a:avLst/>
          </a:prstGeom>
        </p:spPr>
        <p:txBody>
          <a:bodyPr vert="horz" wrap="square" lIns="0" tIns="16933" rIns="0" bIns="0" rtlCol="0">
            <a:spAutoFit/>
          </a:bodyPr>
          <a:lstStyle/>
          <a:p>
            <a:pPr marL="16933">
              <a:spcBef>
                <a:spcPts val="133"/>
              </a:spcBef>
            </a:pPr>
            <a:r>
              <a:rPr sz="2400" spc="-53" dirty="0"/>
              <a:t>WHAT </a:t>
            </a:r>
            <a:r>
              <a:rPr sz="2400" spc="-13" dirty="0"/>
              <a:t>DOES </a:t>
            </a:r>
            <a:r>
              <a:rPr sz="2400" spc="-27" dirty="0"/>
              <a:t>PARALLEL </a:t>
            </a:r>
            <a:r>
              <a:rPr sz="2400" spc="-7" dirty="0"/>
              <a:t>TRANSFER </a:t>
            </a:r>
            <a:r>
              <a:rPr sz="2400" spc="-20" dirty="0"/>
              <a:t>LOOK </a:t>
            </a:r>
            <a:r>
              <a:rPr sz="2400" spc="-7" dirty="0"/>
              <a:t>LIKE </a:t>
            </a:r>
            <a:r>
              <a:rPr sz="2400" dirty="0"/>
              <a:t>IN</a:t>
            </a:r>
            <a:r>
              <a:rPr sz="2400" spc="113" dirty="0"/>
              <a:t> </a:t>
            </a:r>
            <a:r>
              <a:rPr sz="2400" spc="-7" dirty="0"/>
              <a:t>ACTION?</a:t>
            </a:r>
            <a:endParaRPr sz="2400"/>
          </a:p>
        </p:txBody>
      </p:sp>
      <p:sp>
        <p:nvSpPr>
          <p:cNvPr id="3" name="object 3"/>
          <p:cNvSpPr txBox="1"/>
          <p:nvPr/>
        </p:nvSpPr>
        <p:spPr>
          <a:xfrm>
            <a:off x="1956139" y="1004790"/>
            <a:ext cx="2512060" cy="1371572"/>
          </a:xfrm>
          <a:prstGeom prst="rect">
            <a:avLst/>
          </a:prstGeom>
        </p:spPr>
        <p:txBody>
          <a:bodyPr vert="horz" wrap="square" lIns="0" tIns="67733" rIns="0" bIns="0" rtlCol="0">
            <a:spAutoFit/>
          </a:bodyPr>
          <a:lstStyle/>
          <a:p>
            <a:pPr marL="16933" defTabSz="1219170">
              <a:spcBef>
                <a:spcPts val="533"/>
              </a:spcBef>
            </a:pPr>
            <a:r>
              <a:rPr sz="1867" b="1" spc="-7" dirty="0">
                <a:solidFill>
                  <a:srgbClr val="0A1822"/>
                </a:solidFill>
                <a:latin typeface="Calibri"/>
                <a:cs typeface="Calibri"/>
              </a:rPr>
              <a:t>Example: Grooved</a:t>
            </a:r>
            <a:r>
              <a:rPr sz="1867" b="1" spc="-167" dirty="0">
                <a:solidFill>
                  <a:srgbClr val="0A1822"/>
                </a:solidFill>
                <a:latin typeface="Calibri"/>
                <a:cs typeface="Calibri"/>
              </a:rPr>
              <a:t> </a:t>
            </a:r>
            <a:r>
              <a:rPr sz="1867" b="1" spc="-7" dirty="0">
                <a:solidFill>
                  <a:srgbClr val="0A1822"/>
                </a:solidFill>
                <a:latin typeface="Calibri"/>
                <a:cs typeface="Calibri"/>
              </a:rPr>
              <a:t>Media</a:t>
            </a:r>
            <a:endParaRPr sz="1867">
              <a:solidFill>
                <a:prstClr val="black"/>
              </a:solidFill>
              <a:latin typeface="Calibri"/>
              <a:cs typeface="Calibri"/>
            </a:endParaRPr>
          </a:p>
          <a:p>
            <a:pPr marL="16933" defTabSz="1219170">
              <a:spcBef>
                <a:spcPts val="400"/>
              </a:spcBef>
            </a:pPr>
            <a:r>
              <a:rPr sz="1867" spc="-7" dirty="0">
                <a:solidFill>
                  <a:srgbClr val="0A1822"/>
                </a:solidFill>
                <a:latin typeface="Calibri"/>
                <a:cs typeface="Calibri"/>
              </a:rPr>
              <a:t>Disc</a:t>
            </a:r>
            <a:r>
              <a:rPr sz="1867" spc="-100" dirty="0">
                <a:solidFill>
                  <a:srgbClr val="0A1822"/>
                </a:solidFill>
                <a:latin typeface="Calibri"/>
                <a:cs typeface="Calibri"/>
              </a:rPr>
              <a:t> </a:t>
            </a:r>
            <a:r>
              <a:rPr sz="1867" spc="-7" dirty="0">
                <a:solidFill>
                  <a:srgbClr val="0A1822"/>
                </a:solidFill>
                <a:latin typeface="Calibri"/>
                <a:cs typeface="Calibri"/>
              </a:rPr>
              <a:t>check-in</a:t>
            </a:r>
            <a:endParaRPr sz="1867">
              <a:solidFill>
                <a:prstClr val="black"/>
              </a:solidFill>
              <a:latin typeface="Calibri"/>
              <a:cs typeface="Calibri"/>
            </a:endParaRPr>
          </a:p>
          <a:p>
            <a:pPr marL="16933" defTabSz="1219170">
              <a:spcBef>
                <a:spcPts val="400"/>
              </a:spcBef>
            </a:pPr>
            <a:r>
              <a:rPr sz="1867" spc="-7" dirty="0">
                <a:solidFill>
                  <a:srgbClr val="0A1822"/>
                </a:solidFill>
                <a:latin typeface="Calibri"/>
                <a:cs typeface="Calibri"/>
              </a:rPr>
              <a:t>Re-sleeving</a:t>
            </a:r>
            <a:endParaRPr sz="1867">
              <a:solidFill>
                <a:prstClr val="black"/>
              </a:solidFill>
              <a:latin typeface="Calibri"/>
              <a:cs typeface="Calibri"/>
            </a:endParaRPr>
          </a:p>
          <a:p>
            <a:pPr marL="16933" defTabSz="1219170">
              <a:spcBef>
                <a:spcPts val="400"/>
              </a:spcBef>
            </a:pPr>
            <a:r>
              <a:rPr sz="1867" spc="-7" dirty="0">
                <a:solidFill>
                  <a:srgbClr val="0A1822"/>
                </a:solidFill>
                <a:latin typeface="Calibri"/>
                <a:cs typeface="Calibri"/>
              </a:rPr>
              <a:t>Visual</a:t>
            </a:r>
            <a:r>
              <a:rPr sz="1867" spc="-113" dirty="0">
                <a:solidFill>
                  <a:srgbClr val="0A1822"/>
                </a:solidFill>
                <a:latin typeface="Calibri"/>
                <a:cs typeface="Calibri"/>
              </a:rPr>
              <a:t> </a:t>
            </a:r>
            <a:r>
              <a:rPr sz="1867" dirty="0">
                <a:solidFill>
                  <a:srgbClr val="0A1822"/>
                </a:solidFill>
                <a:latin typeface="Calibri"/>
                <a:cs typeface="Calibri"/>
              </a:rPr>
              <a:t>inspection</a:t>
            </a:r>
            <a:endParaRPr sz="1867">
              <a:solidFill>
                <a:prstClr val="black"/>
              </a:solidFill>
              <a:latin typeface="Calibri"/>
              <a:cs typeface="Calibri"/>
            </a:endParaRPr>
          </a:p>
        </p:txBody>
      </p:sp>
      <p:sp>
        <p:nvSpPr>
          <p:cNvPr id="4" name="object 4"/>
          <p:cNvSpPr/>
          <p:nvPr/>
        </p:nvSpPr>
        <p:spPr>
          <a:xfrm>
            <a:off x="1851151" y="2997200"/>
            <a:ext cx="4368800" cy="313334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5811519" y="1430528"/>
            <a:ext cx="4706112" cy="3133344"/>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3866" defTabSz="1219170">
              <a:lnSpc>
                <a:spcPts val="1013"/>
              </a:lnSpc>
            </a:pPr>
            <a:fld id="{81D60167-4931-47E6-BA6A-407CBD079E47}" type="slidenum">
              <a:rPr spc="-7" dirty="0"/>
              <a:pPr marL="33866" defTabSz="1219170">
                <a:lnSpc>
                  <a:spcPts val="1013"/>
                </a:lnSpc>
              </a:pPr>
              <a:t>49</a:t>
            </a:fld>
            <a:endParaRPr spc="-7" dirty="0"/>
          </a:p>
        </p:txBody>
      </p:sp>
    </p:spTree>
    <p:extLst>
      <p:ext uri="{BB962C8B-B14F-4D97-AF65-F5344CB8AC3E}">
        <p14:creationId xmlns:p14="http://schemas.microsoft.com/office/powerpoint/2010/main" val="513445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2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829B1-62B2-4236-BFED-4F549201A433}"/>
              </a:ext>
            </a:extLst>
          </p:cNvPr>
          <p:cNvSpPr/>
          <p:nvPr/>
        </p:nvSpPr>
        <p:spPr>
          <a:xfrm>
            <a:off x="0" y="0"/>
            <a:ext cx="811987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D5FEC1-AA2A-4FF4-848C-8EB696AC030D}"/>
              </a:ext>
            </a:extLst>
          </p:cNvPr>
          <p:cNvSpPr/>
          <p:nvPr/>
        </p:nvSpPr>
        <p:spPr>
          <a:xfrm>
            <a:off x="8119870" y="0"/>
            <a:ext cx="40721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FDD4891-776F-4224-9034-71E3241AEA0E}"/>
              </a:ext>
            </a:extLst>
          </p:cNvPr>
          <p:cNvCxnSpPr/>
          <p:nvPr/>
        </p:nvCxnSpPr>
        <p:spPr>
          <a:xfrm>
            <a:off x="3564610" y="3936569"/>
            <a:ext cx="4091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A326257-095C-4F23-9478-4B9FBE5A6028}"/>
              </a:ext>
            </a:extLst>
          </p:cNvPr>
          <p:cNvSpPr txBox="1"/>
          <p:nvPr/>
        </p:nvSpPr>
        <p:spPr>
          <a:xfrm>
            <a:off x="8195641" y="1550706"/>
            <a:ext cx="3291286" cy="646331"/>
          </a:xfrm>
          <a:prstGeom prst="rect">
            <a:avLst/>
          </a:prstGeom>
          <a:noFill/>
        </p:spPr>
        <p:txBody>
          <a:bodyPr wrap="none" rtlCol="0">
            <a:spAutoFit/>
          </a:bodyPr>
          <a:lstStyle/>
          <a:p>
            <a:r>
              <a:rPr lang="en-US" sz="3600" dirty="0">
                <a:latin typeface="Palatino Linotype" panose="02040502050505030304" pitchFamily="18" charset="0"/>
              </a:rPr>
              <a:t>Lightning talks</a:t>
            </a:r>
          </a:p>
        </p:txBody>
      </p:sp>
      <p:sp>
        <p:nvSpPr>
          <p:cNvPr id="4" name="TextBox 3">
            <a:extLst>
              <a:ext uri="{FF2B5EF4-FFF2-40B4-BE49-F238E27FC236}">
                <a16:creationId xmlns:a16="http://schemas.microsoft.com/office/drawing/2014/main" id="{EF106817-701B-40D2-A3DD-45E8D3FEE613}"/>
              </a:ext>
            </a:extLst>
          </p:cNvPr>
          <p:cNvSpPr txBox="1"/>
          <p:nvPr/>
        </p:nvSpPr>
        <p:spPr>
          <a:xfrm>
            <a:off x="8195641" y="2917260"/>
            <a:ext cx="3877539" cy="1200329"/>
          </a:xfrm>
          <a:prstGeom prst="rect">
            <a:avLst/>
          </a:prstGeom>
          <a:noFill/>
        </p:spPr>
        <p:txBody>
          <a:bodyPr wrap="square" rtlCol="0">
            <a:spAutoFit/>
          </a:bodyPr>
          <a:lstStyle/>
          <a:p>
            <a:r>
              <a:rPr lang="en-US" sz="3600" dirty="0">
                <a:latin typeface="Palatino Linotype" panose="02040502050505030304" pitchFamily="18" charset="0"/>
              </a:rPr>
              <a:t>Moderated discussion</a:t>
            </a:r>
          </a:p>
        </p:txBody>
      </p:sp>
      <p:pic>
        <p:nvPicPr>
          <p:cNvPr id="11" name="Picture 10" descr="A close up of a logo&#10;&#10;Description generated with very high confidence">
            <a:extLst>
              <a:ext uri="{FF2B5EF4-FFF2-40B4-BE49-F238E27FC236}">
                <a16:creationId xmlns:a16="http://schemas.microsoft.com/office/drawing/2014/main" id="{296A15C5-53DA-4A23-A1F1-A87C2B646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586" y="350151"/>
            <a:ext cx="2907224" cy="205181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EDB18F0-7F08-49AC-B4A0-A674CE7FEE37}"/>
              </a:ext>
            </a:extLst>
          </p:cNvPr>
          <p:cNvSpPr txBox="1"/>
          <p:nvPr/>
        </p:nvSpPr>
        <p:spPr>
          <a:xfrm>
            <a:off x="2208598" y="518922"/>
            <a:ext cx="2262158" cy="215444"/>
          </a:xfrm>
          <a:prstGeom prst="rect">
            <a:avLst/>
          </a:prstGeom>
          <a:noFill/>
        </p:spPr>
        <p:txBody>
          <a:bodyPr wrap="square" rtlCol="0">
            <a:spAutoFit/>
          </a:bodyPr>
          <a:lstStyle/>
          <a:p>
            <a:r>
              <a:rPr lang="en-US" sz="800" dirty="0">
                <a:solidFill>
                  <a:schemeClr val="bg1"/>
                </a:solidFill>
                <a:latin typeface="Edwardian Script ITC" panose="030303020407070D0804" pitchFamily="66" charset="0"/>
              </a:rPr>
              <a:t>Fig 1. “ Degradation”</a:t>
            </a:r>
          </a:p>
        </p:txBody>
      </p:sp>
      <p:sp>
        <p:nvSpPr>
          <p:cNvPr id="14" name="TextBox 13">
            <a:extLst>
              <a:ext uri="{FF2B5EF4-FFF2-40B4-BE49-F238E27FC236}">
                <a16:creationId xmlns:a16="http://schemas.microsoft.com/office/drawing/2014/main" id="{9290544A-A631-4777-ADBE-147180761185}"/>
              </a:ext>
            </a:extLst>
          </p:cNvPr>
          <p:cNvSpPr txBox="1"/>
          <p:nvPr/>
        </p:nvSpPr>
        <p:spPr>
          <a:xfrm>
            <a:off x="362357" y="2089315"/>
            <a:ext cx="851515" cy="215444"/>
          </a:xfrm>
          <a:prstGeom prst="rect">
            <a:avLst/>
          </a:prstGeom>
          <a:noFill/>
        </p:spPr>
        <p:txBody>
          <a:bodyPr wrap="none" rtlCol="0">
            <a:spAutoFit/>
          </a:bodyPr>
          <a:lstStyle/>
          <a:p>
            <a:r>
              <a:rPr lang="en-US" sz="800" dirty="0">
                <a:solidFill>
                  <a:schemeClr val="bg1"/>
                </a:solidFill>
                <a:latin typeface="Edwardian Script ITC" panose="030303020407070D0804" pitchFamily="66" charset="0"/>
              </a:rPr>
              <a:t>Fig 2. “ Obsolescence”</a:t>
            </a:r>
          </a:p>
        </p:txBody>
      </p:sp>
      <p:sp>
        <p:nvSpPr>
          <p:cNvPr id="16" name="Title 1">
            <a:extLst>
              <a:ext uri="{FF2B5EF4-FFF2-40B4-BE49-F238E27FC236}">
                <a16:creationId xmlns:a16="http://schemas.microsoft.com/office/drawing/2014/main" id="{256BE470-F619-4B03-8FF2-591B4CD8B70E}"/>
              </a:ext>
            </a:extLst>
          </p:cNvPr>
          <p:cNvSpPr>
            <a:spLocks noGrp="1"/>
          </p:cNvSpPr>
          <p:nvPr>
            <p:ph type="title"/>
          </p:nvPr>
        </p:nvSpPr>
        <p:spPr>
          <a:xfrm>
            <a:off x="2208598" y="965199"/>
            <a:ext cx="6766078" cy="4927601"/>
          </a:xfrm>
        </p:spPr>
        <p:txBody>
          <a:bodyPr vert="horz" lIns="91440" tIns="45720" rIns="91440" bIns="45720" rtlCol="0" anchor="ctr">
            <a:normAutofit/>
          </a:bodyPr>
          <a:lstStyle/>
          <a:p>
            <a:pPr algn="ctr"/>
            <a:r>
              <a:rPr lang="en-US" sz="6000" kern="1200" dirty="0">
                <a:solidFill>
                  <a:schemeClr val="bg1"/>
                </a:solidFill>
                <a:latin typeface="Palatino Linotype" panose="02040502050505030304" pitchFamily="18" charset="0"/>
              </a:rPr>
              <a:t>Agenda</a:t>
            </a:r>
          </a:p>
        </p:txBody>
      </p:sp>
      <p:sp>
        <p:nvSpPr>
          <p:cNvPr id="2" name="Rectangle 1">
            <a:extLst>
              <a:ext uri="{FF2B5EF4-FFF2-40B4-BE49-F238E27FC236}">
                <a16:creationId xmlns:a16="http://schemas.microsoft.com/office/drawing/2014/main" id="{DEE21C9A-4BE5-4BEF-B2B7-5F0843A74E63}"/>
              </a:ext>
            </a:extLst>
          </p:cNvPr>
          <p:cNvSpPr/>
          <p:nvPr/>
        </p:nvSpPr>
        <p:spPr>
          <a:xfrm>
            <a:off x="8195641" y="2917260"/>
            <a:ext cx="2529186" cy="120032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0888145"/>
      </p:ext>
    </p:extLst>
  </p:cSld>
  <p:clrMapOvr>
    <a:overrideClrMapping bg1="dk1" tx1="lt1" bg2="dk2" tx2="lt2" accent1="accent1" accent2="accent2" accent3="accent3" accent4="accent4" accent5="accent5" accent6="accent6" hlink="hlink" folHlink="folHlink"/>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56139" y="382117"/>
            <a:ext cx="5823373" cy="755762"/>
          </a:xfrm>
          <a:prstGeom prst="rect">
            <a:avLst/>
          </a:prstGeom>
        </p:spPr>
        <p:txBody>
          <a:bodyPr vert="horz" wrap="square" lIns="0" tIns="16933" rIns="0" bIns="0" rtlCol="0">
            <a:spAutoFit/>
          </a:bodyPr>
          <a:lstStyle/>
          <a:p>
            <a:pPr marL="16933">
              <a:spcBef>
                <a:spcPts val="133"/>
              </a:spcBef>
            </a:pPr>
            <a:r>
              <a:rPr sz="2400" spc="-53" dirty="0"/>
              <a:t>WHAT </a:t>
            </a:r>
            <a:r>
              <a:rPr sz="2400" spc="-13" dirty="0"/>
              <a:t>DOES </a:t>
            </a:r>
            <a:r>
              <a:rPr sz="2400" spc="-27" dirty="0"/>
              <a:t>PARALLEL </a:t>
            </a:r>
            <a:r>
              <a:rPr sz="2400" spc="-7" dirty="0"/>
              <a:t>TRANSFER </a:t>
            </a:r>
            <a:r>
              <a:rPr sz="2400" spc="-20" dirty="0"/>
              <a:t>LOOK </a:t>
            </a:r>
            <a:r>
              <a:rPr sz="2400" spc="-7" dirty="0"/>
              <a:t>LIKE</a:t>
            </a:r>
            <a:r>
              <a:rPr sz="2400" spc="100" dirty="0"/>
              <a:t> </a:t>
            </a:r>
            <a:r>
              <a:rPr sz="2400" dirty="0"/>
              <a:t>IN</a:t>
            </a:r>
            <a:endParaRPr sz="2400"/>
          </a:p>
          <a:p>
            <a:pPr marL="16933"/>
            <a:r>
              <a:rPr sz="2400" spc="-7" dirty="0"/>
              <a:t>ACTION?</a:t>
            </a:r>
            <a:endParaRPr sz="2400"/>
          </a:p>
        </p:txBody>
      </p:sp>
      <p:sp>
        <p:nvSpPr>
          <p:cNvPr id="3" name="object 3"/>
          <p:cNvSpPr txBox="1"/>
          <p:nvPr/>
        </p:nvSpPr>
        <p:spPr>
          <a:xfrm>
            <a:off x="2032949" y="1416474"/>
            <a:ext cx="2512060" cy="1987916"/>
          </a:xfrm>
          <a:prstGeom prst="rect">
            <a:avLst/>
          </a:prstGeom>
        </p:spPr>
        <p:txBody>
          <a:bodyPr vert="horz" wrap="square" lIns="0" tIns="17780" rIns="0" bIns="0" rtlCol="0">
            <a:spAutoFit/>
          </a:bodyPr>
          <a:lstStyle/>
          <a:p>
            <a:pPr marL="16933" defTabSz="1219170">
              <a:spcBef>
                <a:spcPts val="140"/>
              </a:spcBef>
            </a:pPr>
            <a:r>
              <a:rPr sz="1867" b="1" spc="-7" dirty="0">
                <a:solidFill>
                  <a:srgbClr val="0A1822"/>
                </a:solidFill>
                <a:latin typeface="Calibri"/>
                <a:cs typeface="Calibri"/>
              </a:rPr>
              <a:t>Example: Grooved</a:t>
            </a:r>
            <a:r>
              <a:rPr sz="1867" b="1" spc="-167" dirty="0">
                <a:solidFill>
                  <a:srgbClr val="0A1822"/>
                </a:solidFill>
                <a:latin typeface="Calibri"/>
                <a:cs typeface="Calibri"/>
              </a:rPr>
              <a:t> </a:t>
            </a:r>
            <a:r>
              <a:rPr sz="1867" b="1" spc="-7" dirty="0">
                <a:solidFill>
                  <a:srgbClr val="0A1822"/>
                </a:solidFill>
                <a:latin typeface="Calibri"/>
                <a:cs typeface="Calibri"/>
              </a:rPr>
              <a:t>Media</a:t>
            </a:r>
            <a:endParaRPr sz="1867">
              <a:solidFill>
                <a:prstClr val="black"/>
              </a:solidFill>
              <a:latin typeface="Calibri"/>
              <a:cs typeface="Calibri"/>
            </a:endParaRPr>
          </a:p>
          <a:p>
            <a:pPr defTabSz="1219170">
              <a:spcBef>
                <a:spcPts val="33"/>
              </a:spcBef>
            </a:pPr>
            <a:endParaRPr sz="1467">
              <a:solidFill>
                <a:prstClr val="black"/>
              </a:solidFill>
              <a:latin typeface="Times New Roman"/>
              <a:cs typeface="Times New Roman"/>
            </a:endParaRPr>
          </a:p>
          <a:p>
            <a:pPr marL="16933" defTabSz="1219170"/>
            <a:r>
              <a:rPr sz="1867" spc="-7" dirty="0">
                <a:solidFill>
                  <a:prstClr val="black"/>
                </a:solidFill>
                <a:latin typeface="Calibri"/>
                <a:cs typeface="Calibri"/>
              </a:rPr>
              <a:t>2nd Visual</a:t>
            </a:r>
            <a:r>
              <a:rPr sz="1867" spc="-60" dirty="0">
                <a:solidFill>
                  <a:prstClr val="black"/>
                </a:solidFill>
                <a:latin typeface="Calibri"/>
                <a:cs typeface="Calibri"/>
              </a:rPr>
              <a:t> </a:t>
            </a:r>
            <a:r>
              <a:rPr sz="1867" spc="-7" dirty="0">
                <a:solidFill>
                  <a:prstClr val="black"/>
                </a:solidFill>
                <a:latin typeface="Calibri"/>
                <a:cs typeface="Calibri"/>
              </a:rPr>
              <a:t>Inspection</a:t>
            </a:r>
            <a:endParaRPr sz="1867">
              <a:solidFill>
                <a:prstClr val="black"/>
              </a:solidFill>
              <a:latin typeface="Calibri"/>
              <a:cs typeface="Calibri"/>
            </a:endParaRPr>
          </a:p>
          <a:p>
            <a:pPr defTabSz="1219170">
              <a:spcBef>
                <a:spcPts val="13"/>
              </a:spcBef>
            </a:pPr>
            <a:endParaRPr sz="1933">
              <a:solidFill>
                <a:prstClr val="black"/>
              </a:solidFill>
              <a:latin typeface="Times New Roman"/>
              <a:cs typeface="Times New Roman"/>
            </a:endParaRPr>
          </a:p>
          <a:p>
            <a:pPr marL="16933" defTabSz="1219170"/>
            <a:r>
              <a:rPr sz="1867" spc="-47" dirty="0">
                <a:solidFill>
                  <a:prstClr val="black"/>
                </a:solidFill>
                <a:latin typeface="Calibri"/>
                <a:cs typeface="Calibri"/>
              </a:rPr>
              <a:t>PAM</a:t>
            </a:r>
            <a:r>
              <a:rPr sz="1867" spc="-113" dirty="0">
                <a:solidFill>
                  <a:prstClr val="black"/>
                </a:solidFill>
                <a:latin typeface="Calibri"/>
                <a:cs typeface="Calibri"/>
              </a:rPr>
              <a:t> </a:t>
            </a:r>
            <a:r>
              <a:rPr sz="1867" spc="-20" dirty="0">
                <a:solidFill>
                  <a:prstClr val="black"/>
                </a:solidFill>
                <a:latin typeface="Calibri"/>
                <a:cs typeface="Calibri"/>
              </a:rPr>
              <a:t>Tracking</a:t>
            </a:r>
            <a:endParaRPr sz="1867">
              <a:solidFill>
                <a:prstClr val="black"/>
              </a:solidFill>
              <a:latin typeface="Calibri"/>
              <a:cs typeface="Calibri"/>
            </a:endParaRPr>
          </a:p>
          <a:p>
            <a:pPr defTabSz="1219170">
              <a:spcBef>
                <a:spcPts val="13"/>
              </a:spcBef>
            </a:pPr>
            <a:endParaRPr sz="1933">
              <a:solidFill>
                <a:prstClr val="black"/>
              </a:solidFill>
              <a:latin typeface="Times New Roman"/>
              <a:cs typeface="Times New Roman"/>
            </a:endParaRPr>
          </a:p>
          <a:p>
            <a:pPr marL="16933" defTabSz="1219170"/>
            <a:r>
              <a:rPr sz="1867" spc="-7" dirty="0">
                <a:solidFill>
                  <a:prstClr val="black"/>
                </a:solidFill>
                <a:latin typeface="Calibri"/>
                <a:cs typeface="Calibri"/>
              </a:rPr>
              <a:t>Ultrasonic</a:t>
            </a:r>
            <a:r>
              <a:rPr sz="1867" spc="-47" dirty="0">
                <a:solidFill>
                  <a:prstClr val="black"/>
                </a:solidFill>
                <a:latin typeface="Calibri"/>
                <a:cs typeface="Calibri"/>
              </a:rPr>
              <a:t> </a:t>
            </a:r>
            <a:r>
              <a:rPr sz="1867" spc="-7" dirty="0">
                <a:solidFill>
                  <a:prstClr val="black"/>
                </a:solidFill>
                <a:latin typeface="Calibri"/>
                <a:cs typeface="Calibri"/>
              </a:rPr>
              <a:t>Cleaning</a:t>
            </a:r>
            <a:endParaRPr sz="1867">
              <a:solidFill>
                <a:prstClr val="black"/>
              </a:solidFill>
              <a:latin typeface="Calibri"/>
              <a:cs typeface="Calibri"/>
            </a:endParaRPr>
          </a:p>
        </p:txBody>
      </p:sp>
      <p:sp>
        <p:nvSpPr>
          <p:cNvPr id="4" name="object 4"/>
          <p:cNvSpPr/>
          <p:nvPr/>
        </p:nvSpPr>
        <p:spPr>
          <a:xfrm>
            <a:off x="1851151" y="4104639"/>
            <a:ext cx="7400544" cy="2318511"/>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6272784" y="1239519"/>
            <a:ext cx="1456944" cy="2609088"/>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p:nvPr/>
        </p:nvSpPr>
        <p:spPr>
          <a:xfrm>
            <a:off x="7967471" y="1235455"/>
            <a:ext cx="2401823" cy="3261360"/>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3866" defTabSz="1219170">
              <a:lnSpc>
                <a:spcPts val="1013"/>
              </a:lnSpc>
            </a:pPr>
            <a:fld id="{81D60167-4931-47E6-BA6A-407CBD079E47}" type="slidenum">
              <a:rPr spc="-7" dirty="0"/>
              <a:pPr marL="33866" defTabSz="1219170">
                <a:lnSpc>
                  <a:spcPts val="1013"/>
                </a:lnSpc>
              </a:pPr>
              <a:t>50</a:t>
            </a:fld>
            <a:endParaRPr spc="-7" dirty="0"/>
          </a:p>
        </p:txBody>
      </p:sp>
    </p:spTree>
    <p:extLst>
      <p:ext uri="{BB962C8B-B14F-4D97-AF65-F5344CB8AC3E}">
        <p14:creationId xmlns:p14="http://schemas.microsoft.com/office/powerpoint/2010/main" val="22260802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929722" y="238692"/>
            <a:ext cx="5823373" cy="755762"/>
          </a:xfrm>
          <a:prstGeom prst="rect">
            <a:avLst/>
          </a:prstGeom>
        </p:spPr>
        <p:txBody>
          <a:bodyPr vert="horz" wrap="square" lIns="0" tIns="16933" rIns="0" bIns="0" rtlCol="0">
            <a:spAutoFit/>
          </a:bodyPr>
          <a:lstStyle/>
          <a:p>
            <a:pPr marL="16933">
              <a:spcBef>
                <a:spcPts val="133"/>
              </a:spcBef>
            </a:pPr>
            <a:r>
              <a:rPr sz="2400" spc="-53" dirty="0"/>
              <a:t>WHAT </a:t>
            </a:r>
            <a:r>
              <a:rPr sz="2400" spc="-13" dirty="0"/>
              <a:t>DOES </a:t>
            </a:r>
            <a:r>
              <a:rPr sz="2400" spc="-27" dirty="0"/>
              <a:t>PARALLEL </a:t>
            </a:r>
            <a:r>
              <a:rPr sz="2400" spc="-7" dirty="0"/>
              <a:t>TRANSFER </a:t>
            </a:r>
            <a:r>
              <a:rPr sz="2400" spc="-20" dirty="0"/>
              <a:t>LOOK </a:t>
            </a:r>
            <a:r>
              <a:rPr sz="2400" spc="-7" dirty="0"/>
              <a:t>LIKE</a:t>
            </a:r>
            <a:r>
              <a:rPr sz="2400" spc="100" dirty="0"/>
              <a:t> </a:t>
            </a:r>
            <a:r>
              <a:rPr sz="2400" dirty="0"/>
              <a:t>IN</a:t>
            </a:r>
            <a:endParaRPr sz="2400"/>
          </a:p>
          <a:p>
            <a:pPr marL="16933"/>
            <a:r>
              <a:rPr sz="2400" spc="-7" dirty="0"/>
              <a:t>ACTION?</a:t>
            </a:r>
            <a:endParaRPr sz="2400"/>
          </a:p>
        </p:txBody>
      </p:sp>
      <p:sp>
        <p:nvSpPr>
          <p:cNvPr id="3" name="object 3"/>
          <p:cNvSpPr txBox="1"/>
          <p:nvPr/>
        </p:nvSpPr>
        <p:spPr>
          <a:xfrm>
            <a:off x="1929722" y="1253914"/>
            <a:ext cx="2696633" cy="991852"/>
          </a:xfrm>
          <a:prstGeom prst="rect">
            <a:avLst/>
          </a:prstGeom>
        </p:spPr>
        <p:txBody>
          <a:bodyPr vert="horz" wrap="square" lIns="0" tIns="16933" rIns="0" bIns="0" rtlCol="0">
            <a:spAutoFit/>
          </a:bodyPr>
          <a:lstStyle/>
          <a:p>
            <a:pPr marL="16933" defTabSz="1219170">
              <a:spcBef>
                <a:spcPts val="133"/>
              </a:spcBef>
            </a:pPr>
            <a:r>
              <a:rPr sz="1867" b="1" spc="-7" dirty="0">
                <a:solidFill>
                  <a:srgbClr val="0A1822"/>
                </a:solidFill>
                <a:latin typeface="Calibri"/>
                <a:cs typeface="Calibri"/>
              </a:rPr>
              <a:t>Example: Grooved</a:t>
            </a:r>
            <a:r>
              <a:rPr sz="1867" b="1" spc="-167" dirty="0">
                <a:solidFill>
                  <a:srgbClr val="0A1822"/>
                </a:solidFill>
                <a:latin typeface="Calibri"/>
                <a:cs typeface="Calibri"/>
              </a:rPr>
              <a:t> </a:t>
            </a:r>
            <a:r>
              <a:rPr sz="1867" b="1" spc="-7" dirty="0">
                <a:solidFill>
                  <a:srgbClr val="0A1822"/>
                </a:solidFill>
                <a:latin typeface="Calibri"/>
                <a:cs typeface="Calibri"/>
              </a:rPr>
              <a:t>Media</a:t>
            </a:r>
            <a:endParaRPr sz="1867">
              <a:solidFill>
                <a:prstClr val="black"/>
              </a:solidFill>
              <a:latin typeface="Calibri"/>
              <a:cs typeface="Calibri"/>
            </a:endParaRPr>
          </a:p>
          <a:p>
            <a:pPr defTabSz="1219170">
              <a:spcBef>
                <a:spcPts val="40"/>
              </a:spcBef>
            </a:pPr>
            <a:endParaRPr sz="2600">
              <a:solidFill>
                <a:prstClr val="black"/>
              </a:solidFill>
              <a:latin typeface="Times New Roman"/>
              <a:cs typeface="Times New Roman"/>
            </a:endParaRPr>
          </a:p>
          <a:p>
            <a:pPr marL="16933" defTabSz="1219170"/>
            <a:r>
              <a:rPr sz="1867" dirty="0">
                <a:solidFill>
                  <a:srgbClr val="0A1822"/>
                </a:solidFill>
                <a:latin typeface="Calibri"/>
                <a:cs typeface="Calibri"/>
              </a:rPr>
              <a:t>4 </a:t>
            </a:r>
            <a:r>
              <a:rPr sz="1867" spc="-7" dirty="0">
                <a:solidFill>
                  <a:srgbClr val="0A1822"/>
                </a:solidFill>
                <a:latin typeface="Calibri"/>
                <a:cs typeface="Calibri"/>
              </a:rPr>
              <a:t>Digitization </a:t>
            </a:r>
            <a:r>
              <a:rPr sz="1867" spc="-27" dirty="0">
                <a:solidFill>
                  <a:srgbClr val="0A1822"/>
                </a:solidFill>
                <a:latin typeface="Calibri"/>
                <a:cs typeface="Calibri"/>
              </a:rPr>
              <a:t>Work</a:t>
            </a:r>
            <a:r>
              <a:rPr sz="1867" spc="-80" dirty="0">
                <a:solidFill>
                  <a:srgbClr val="0A1822"/>
                </a:solidFill>
                <a:latin typeface="Calibri"/>
                <a:cs typeface="Calibri"/>
              </a:rPr>
              <a:t> </a:t>
            </a:r>
            <a:r>
              <a:rPr sz="1867" spc="-7" dirty="0">
                <a:solidFill>
                  <a:srgbClr val="0A1822"/>
                </a:solidFill>
                <a:latin typeface="Calibri"/>
                <a:cs typeface="Calibri"/>
              </a:rPr>
              <a:t>Stations</a:t>
            </a:r>
            <a:endParaRPr sz="1867">
              <a:solidFill>
                <a:prstClr val="black"/>
              </a:solidFill>
              <a:latin typeface="Calibri"/>
              <a:cs typeface="Calibri"/>
            </a:endParaRPr>
          </a:p>
        </p:txBody>
      </p:sp>
      <p:sp>
        <p:nvSpPr>
          <p:cNvPr id="4" name="object 4"/>
          <p:cNvSpPr/>
          <p:nvPr/>
        </p:nvSpPr>
        <p:spPr>
          <a:xfrm>
            <a:off x="1824736" y="2558288"/>
            <a:ext cx="4157472" cy="2767584"/>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p:nvPr/>
        </p:nvSpPr>
        <p:spPr>
          <a:xfrm>
            <a:off x="6240271" y="3196387"/>
            <a:ext cx="4250943" cy="2828375"/>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6" name="object 6"/>
          <p:cNvSpPr txBox="1"/>
          <p:nvPr/>
        </p:nvSpPr>
        <p:spPr>
          <a:xfrm>
            <a:off x="6450077" y="1787145"/>
            <a:ext cx="3656753" cy="1166387"/>
          </a:xfrm>
          <a:prstGeom prst="rect">
            <a:avLst/>
          </a:prstGeom>
        </p:spPr>
        <p:txBody>
          <a:bodyPr vert="horz" wrap="square" lIns="0" tIns="16933" rIns="0" bIns="0" rtlCol="0">
            <a:spAutoFit/>
          </a:bodyPr>
          <a:lstStyle/>
          <a:p>
            <a:pPr marL="16933" marR="458035" defTabSz="1219170">
              <a:spcBef>
                <a:spcPts val="133"/>
              </a:spcBef>
            </a:pPr>
            <a:r>
              <a:rPr sz="1867" spc="-7" dirty="0">
                <a:solidFill>
                  <a:prstClr val="black"/>
                </a:solidFill>
                <a:latin typeface="Calibri"/>
                <a:cs typeface="Calibri"/>
              </a:rPr>
              <a:t>Multilevel </a:t>
            </a:r>
            <a:r>
              <a:rPr sz="1867" dirty="0">
                <a:solidFill>
                  <a:prstClr val="black"/>
                </a:solidFill>
                <a:latin typeface="Calibri"/>
                <a:cs typeface="Calibri"/>
              </a:rPr>
              <a:t>Quality </a:t>
            </a:r>
            <a:r>
              <a:rPr sz="1867" spc="-7" dirty="0">
                <a:solidFill>
                  <a:prstClr val="black"/>
                </a:solidFill>
                <a:latin typeface="Calibri"/>
                <a:cs typeface="Calibri"/>
              </a:rPr>
              <a:t>Assurance and  </a:t>
            </a:r>
            <a:r>
              <a:rPr sz="1867" dirty="0">
                <a:solidFill>
                  <a:prstClr val="black"/>
                </a:solidFill>
                <a:latin typeface="Calibri"/>
                <a:cs typeface="Calibri"/>
              </a:rPr>
              <a:t>Quality</a:t>
            </a:r>
            <a:r>
              <a:rPr sz="1867" spc="-73" dirty="0">
                <a:solidFill>
                  <a:prstClr val="black"/>
                </a:solidFill>
                <a:latin typeface="Calibri"/>
                <a:cs typeface="Calibri"/>
              </a:rPr>
              <a:t> </a:t>
            </a:r>
            <a:r>
              <a:rPr sz="1867" spc="-13" dirty="0">
                <a:solidFill>
                  <a:prstClr val="black"/>
                </a:solidFill>
                <a:latin typeface="Calibri"/>
                <a:cs typeface="Calibri"/>
              </a:rPr>
              <a:t>Control:</a:t>
            </a:r>
            <a:endParaRPr sz="1867">
              <a:solidFill>
                <a:prstClr val="black"/>
              </a:solidFill>
              <a:latin typeface="Calibri"/>
              <a:cs typeface="Calibri"/>
            </a:endParaRPr>
          </a:p>
          <a:p>
            <a:pPr marL="16933" marR="6773" defTabSz="1219170"/>
            <a:r>
              <a:rPr sz="1867" spc="-7" dirty="0">
                <a:solidFill>
                  <a:prstClr val="black"/>
                </a:solidFill>
                <a:latin typeface="Calibri"/>
                <a:cs typeface="Calibri"/>
              </a:rPr>
              <a:t>Combines human </a:t>
            </a:r>
            <a:r>
              <a:rPr sz="1867" dirty="0">
                <a:solidFill>
                  <a:prstClr val="black"/>
                </a:solidFill>
                <a:latin typeface="Calibri"/>
                <a:cs typeface="Calibri"/>
              </a:rPr>
              <a:t>QC with </a:t>
            </a:r>
            <a:r>
              <a:rPr sz="1867" spc="-13" dirty="0">
                <a:solidFill>
                  <a:prstClr val="black"/>
                </a:solidFill>
                <a:latin typeface="Calibri"/>
                <a:cs typeface="Calibri"/>
              </a:rPr>
              <a:t>automated  </a:t>
            </a:r>
            <a:r>
              <a:rPr sz="1867" spc="-7" dirty="0">
                <a:solidFill>
                  <a:prstClr val="black"/>
                </a:solidFill>
                <a:latin typeface="Calibri"/>
                <a:cs typeface="Calibri"/>
              </a:rPr>
              <a:t>and semi-automated</a:t>
            </a:r>
            <a:r>
              <a:rPr sz="1867" spc="-93" dirty="0">
                <a:solidFill>
                  <a:prstClr val="black"/>
                </a:solidFill>
                <a:latin typeface="Calibri"/>
                <a:cs typeface="Calibri"/>
              </a:rPr>
              <a:t> </a:t>
            </a:r>
            <a:r>
              <a:rPr sz="1867" dirty="0">
                <a:solidFill>
                  <a:prstClr val="black"/>
                </a:solidFill>
                <a:latin typeface="Calibri"/>
                <a:cs typeface="Calibri"/>
              </a:rPr>
              <a:t>QC</a:t>
            </a:r>
            <a:endParaRPr sz="1867">
              <a:solidFill>
                <a:prstClr val="black"/>
              </a:solidFill>
              <a:latin typeface="Calibri"/>
              <a:cs typeface="Calibri"/>
            </a:endParaRPr>
          </a:p>
        </p:txBody>
      </p:sp>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9" name="object 9"/>
          <p:cNvSpPr txBox="1">
            <a:spLocks noGrp="1"/>
          </p:cNvSpPr>
          <p:nvPr>
            <p:ph type="sldNum" sz="quarter" idx="7"/>
          </p:nvPr>
        </p:nvSpPr>
        <p:spPr>
          <a:prstGeom prst="rect">
            <a:avLst/>
          </a:prstGeom>
        </p:spPr>
        <p:txBody>
          <a:bodyPr vert="horz" wrap="square" lIns="0" tIns="0" rIns="0" bIns="0" rtlCol="0">
            <a:spAutoFit/>
          </a:bodyPr>
          <a:lstStyle/>
          <a:p>
            <a:pPr marL="33866" defTabSz="1219170">
              <a:lnSpc>
                <a:spcPts val="1013"/>
              </a:lnSpc>
            </a:pPr>
            <a:fld id="{81D60167-4931-47E6-BA6A-407CBD079E47}" type="slidenum">
              <a:rPr spc="-7" dirty="0"/>
              <a:pPr marL="33866" defTabSz="1219170">
                <a:lnSpc>
                  <a:spcPts val="1013"/>
                </a:lnSpc>
              </a:pPr>
              <a:t>51</a:t>
            </a:fld>
            <a:endParaRPr spc="-7" dirty="0"/>
          </a:p>
        </p:txBody>
      </p:sp>
    </p:spTree>
    <p:extLst>
      <p:ext uri="{BB962C8B-B14F-4D97-AF65-F5344CB8AC3E}">
        <p14:creationId xmlns:p14="http://schemas.microsoft.com/office/powerpoint/2010/main" val="3963653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524000" y="1"/>
            <a:ext cx="6547104" cy="6857999"/>
          </a:xfrm>
          <a:prstGeom prst="rect">
            <a:avLst/>
          </a:prstGeom>
          <a:blipFill>
            <a:blip r:embed="rId2"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3" name="object 3"/>
          <p:cNvSpPr/>
          <p:nvPr/>
        </p:nvSpPr>
        <p:spPr>
          <a:xfrm>
            <a:off x="7790687" y="6"/>
            <a:ext cx="2877311" cy="6855799"/>
          </a:xfrm>
          <a:prstGeom prst="rect">
            <a:avLst/>
          </a:prstGeom>
          <a:blipFill>
            <a:blip r:embed="rId3"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4" name="object 4"/>
          <p:cNvSpPr/>
          <p:nvPr/>
        </p:nvSpPr>
        <p:spPr>
          <a:xfrm>
            <a:off x="9137904" y="430125"/>
            <a:ext cx="1072139" cy="396923"/>
          </a:xfrm>
          <a:prstGeom prst="rect">
            <a:avLst/>
          </a:prstGeom>
          <a:blipFill>
            <a:blip r:embed="rId4" cstate="email">
              <a:extLst>
                <a:ext uri="{28A0092B-C50C-407E-A947-70E740481C1C}">
                  <a14:useLocalDpi xmlns:a14="http://schemas.microsoft.com/office/drawing/2010/main"/>
                </a:ext>
              </a:extLst>
            </a:blip>
            <a:stretch>
              <a:fillRect/>
            </a:stretch>
          </a:blipFill>
        </p:spPr>
        <p:txBody>
          <a:bodyPr wrap="square" lIns="0" tIns="0" rIns="0" bIns="0" rtlCol="0"/>
          <a:lstStyle/>
          <a:p>
            <a:pPr defTabSz="1219170"/>
            <a:endParaRPr sz="2400">
              <a:solidFill>
                <a:prstClr val="black"/>
              </a:solidFill>
              <a:latin typeface="Calibri"/>
            </a:endParaRPr>
          </a:p>
        </p:txBody>
      </p:sp>
      <p:sp>
        <p:nvSpPr>
          <p:cNvPr id="5" name="object 5"/>
          <p:cNvSpPr txBox="1">
            <a:spLocks noGrp="1"/>
          </p:cNvSpPr>
          <p:nvPr>
            <p:ph type="title"/>
          </p:nvPr>
        </p:nvSpPr>
        <p:spPr>
          <a:xfrm>
            <a:off x="1848848" y="147997"/>
            <a:ext cx="2900680" cy="735308"/>
          </a:xfrm>
          <a:prstGeom prst="rect">
            <a:avLst/>
          </a:prstGeom>
        </p:spPr>
        <p:txBody>
          <a:bodyPr vert="horz" wrap="square" lIns="0" tIns="16933" rIns="0" bIns="0" rtlCol="0">
            <a:spAutoFit/>
          </a:bodyPr>
          <a:lstStyle/>
          <a:p>
            <a:pPr marL="16933">
              <a:spcBef>
                <a:spcPts val="133"/>
              </a:spcBef>
            </a:pPr>
            <a:r>
              <a:rPr sz="4667" spc="-7" dirty="0">
                <a:solidFill>
                  <a:srgbClr val="FFFFFF"/>
                </a:solidFill>
              </a:rPr>
              <a:t>THANK</a:t>
            </a:r>
            <a:r>
              <a:rPr sz="4667" spc="-133" dirty="0">
                <a:solidFill>
                  <a:srgbClr val="FFFFFF"/>
                </a:solidFill>
              </a:rPr>
              <a:t> </a:t>
            </a:r>
            <a:r>
              <a:rPr sz="4667" spc="-53" dirty="0">
                <a:solidFill>
                  <a:srgbClr val="FFFFFF"/>
                </a:solidFill>
              </a:rPr>
              <a:t>YOU</a:t>
            </a:r>
            <a:endParaRPr sz="4667"/>
          </a:p>
        </p:txBody>
      </p:sp>
      <p:sp>
        <p:nvSpPr>
          <p:cNvPr id="15" name="object 15"/>
          <p:cNvSpPr txBox="1">
            <a:spLocks noGrp="1"/>
          </p:cNvSpPr>
          <p:nvPr>
            <p:ph type="ftr" sz="quarter" idx="5"/>
          </p:nvPr>
        </p:nvSpPr>
        <p:spPr>
          <a:xfrm>
            <a:off x="1892358" y="6596211"/>
            <a:ext cx="3747911" cy="128240"/>
          </a:xfrm>
          <a:prstGeom prst="rect">
            <a:avLst/>
          </a:prstGeom>
        </p:spPr>
        <p:txBody>
          <a:bodyPr vert="horz" wrap="square" lIns="0" tIns="0" rIns="0" bIns="0" rtlCol="0">
            <a:spAutoFit/>
          </a:bodyPr>
          <a:lstStyle/>
          <a:p>
            <a:pPr marL="16933" defTabSz="1219170">
              <a:lnSpc>
                <a:spcPts val="1013"/>
              </a:lnSpc>
            </a:pPr>
            <a:r>
              <a:rPr spc="-13" dirty="0"/>
              <a:t>©2017 </a:t>
            </a:r>
            <a:r>
              <a:rPr spc="-7" dirty="0"/>
              <a:t>Memnon </a:t>
            </a:r>
            <a:r>
              <a:rPr spc="-13" dirty="0"/>
              <a:t>Archiving </a:t>
            </a:r>
            <a:r>
              <a:rPr spc="-7" dirty="0"/>
              <a:t>Services SA. All </a:t>
            </a:r>
            <a:r>
              <a:rPr spc="-13" dirty="0"/>
              <a:t>rights </a:t>
            </a:r>
            <a:r>
              <a:rPr spc="13" dirty="0"/>
              <a:t> </a:t>
            </a:r>
            <a:r>
              <a:rPr spc="-7" dirty="0"/>
              <a:t>reserved</a:t>
            </a:r>
          </a:p>
        </p:txBody>
      </p:sp>
      <p:sp>
        <p:nvSpPr>
          <p:cNvPr id="17" name="object 17"/>
          <p:cNvSpPr txBox="1">
            <a:spLocks noGrp="1"/>
          </p:cNvSpPr>
          <p:nvPr>
            <p:ph type="sldNum" sz="quarter" idx="7"/>
          </p:nvPr>
        </p:nvSpPr>
        <p:spPr>
          <a:prstGeom prst="rect">
            <a:avLst/>
          </a:prstGeom>
        </p:spPr>
        <p:txBody>
          <a:bodyPr vert="horz" wrap="square" lIns="0" tIns="0" rIns="0" bIns="0" rtlCol="0">
            <a:spAutoFit/>
          </a:bodyPr>
          <a:lstStyle/>
          <a:p>
            <a:pPr marL="33866" defTabSz="1219170">
              <a:lnSpc>
                <a:spcPts val="1013"/>
              </a:lnSpc>
            </a:pPr>
            <a:fld id="{81D60167-4931-47E6-BA6A-407CBD079E47}" type="slidenum">
              <a:rPr spc="-7" dirty="0"/>
              <a:pPr marL="33866" defTabSz="1219170">
                <a:lnSpc>
                  <a:spcPts val="1013"/>
                </a:lnSpc>
              </a:pPr>
              <a:t>52</a:t>
            </a:fld>
            <a:endParaRPr spc="-7" dirty="0"/>
          </a:p>
        </p:txBody>
      </p:sp>
      <p:sp>
        <p:nvSpPr>
          <p:cNvPr id="6" name="object 6"/>
          <p:cNvSpPr txBox="1"/>
          <p:nvPr/>
        </p:nvSpPr>
        <p:spPr>
          <a:xfrm>
            <a:off x="1872014" y="1178222"/>
            <a:ext cx="2523913" cy="344475"/>
          </a:xfrm>
          <a:prstGeom prst="rect">
            <a:avLst/>
          </a:prstGeom>
        </p:spPr>
        <p:txBody>
          <a:bodyPr vert="horz" wrap="square" lIns="0" tIns="16087" rIns="0" bIns="0" rtlCol="0">
            <a:spAutoFit/>
          </a:bodyPr>
          <a:lstStyle/>
          <a:p>
            <a:pPr marL="16933" defTabSz="1219170">
              <a:spcBef>
                <a:spcPts val="127"/>
              </a:spcBef>
            </a:pPr>
            <a:r>
              <a:rPr sz="2133" spc="-7" dirty="0">
                <a:solidFill>
                  <a:srgbClr val="FFFFFF"/>
                </a:solidFill>
                <a:latin typeface="Calibri"/>
                <a:cs typeface="Calibri"/>
              </a:rPr>
              <a:t>Please </a:t>
            </a:r>
            <a:r>
              <a:rPr sz="2133" spc="-13" dirty="0">
                <a:solidFill>
                  <a:srgbClr val="FFFFFF"/>
                </a:solidFill>
                <a:latin typeface="Calibri"/>
                <a:cs typeface="Calibri"/>
              </a:rPr>
              <a:t>reach out to</a:t>
            </a:r>
            <a:r>
              <a:rPr sz="2133" spc="7" dirty="0">
                <a:solidFill>
                  <a:srgbClr val="FFFFFF"/>
                </a:solidFill>
                <a:latin typeface="Calibri"/>
                <a:cs typeface="Calibri"/>
              </a:rPr>
              <a:t> </a:t>
            </a:r>
            <a:r>
              <a:rPr sz="2133" spc="-13" dirty="0">
                <a:solidFill>
                  <a:srgbClr val="FFFFFF"/>
                </a:solidFill>
                <a:latin typeface="Calibri"/>
                <a:cs typeface="Calibri"/>
              </a:rPr>
              <a:t>us.</a:t>
            </a:r>
            <a:endParaRPr sz="2133">
              <a:solidFill>
                <a:prstClr val="black"/>
              </a:solidFill>
              <a:latin typeface="Calibri"/>
              <a:cs typeface="Calibri"/>
            </a:endParaRPr>
          </a:p>
        </p:txBody>
      </p:sp>
      <p:sp>
        <p:nvSpPr>
          <p:cNvPr id="7" name="object 7"/>
          <p:cNvSpPr txBox="1"/>
          <p:nvPr/>
        </p:nvSpPr>
        <p:spPr>
          <a:xfrm>
            <a:off x="1872014" y="1851524"/>
            <a:ext cx="4588933" cy="1070657"/>
          </a:xfrm>
          <a:prstGeom prst="rect">
            <a:avLst/>
          </a:prstGeom>
        </p:spPr>
        <p:txBody>
          <a:bodyPr vert="horz" wrap="square" lIns="0" tIns="16933" rIns="0" bIns="0" rtlCol="0">
            <a:spAutoFit/>
          </a:bodyPr>
          <a:lstStyle/>
          <a:p>
            <a:pPr marL="16933" marR="6773" algn="just" defTabSz="1219170">
              <a:lnSpc>
                <a:spcPct val="107000"/>
              </a:lnSpc>
              <a:spcBef>
                <a:spcPts val="133"/>
              </a:spcBef>
            </a:pPr>
            <a:r>
              <a:rPr sz="2133" spc="-53" dirty="0">
                <a:solidFill>
                  <a:srgbClr val="FFFFFF"/>
                </a:solidFill>
                <a:latin typeface="Calibri"/>
                <a:cs typeface="Calibri"/>
              </a:rPr>
              <a:t>We </a:t>
            </a:r>
            <a:r>
              <a:rPr sz="2133" spc="-20" dirty="0">
                <a:solidFill>
                  <a:srgbClr val="FFFFFF"/>
                </a:solidFill>
                <a:latin typeface="Calibri"/>
                <a:cs typeface="Calibri"/>
              </a:rPr>
              <a:t>are </a:t>
            </a:r>
            <a:r>
              <a:rPr sz="2133" spc="-13" dirty="0">
                <a:solidFill>
                  <a:srgbClr val="FFFFFF"/>
                </a:solidFill>
                <a:latin typeface="Calibri"/>
                <a:cs typeface="Calibri"/>
              </a:rPr>
              <a:t>happy to share information </a:t>
            </a:r>
            <a:r>
              <a:rPr sz="2133" spc="-7" dirty="0">
                <a:solidFill>
                  <a:srgbClr val="FFFFFF"/>
                </a:solidFill>
                <a:latin typeface="Calibri"/>
                <a:cs typeface="Calibri"/>
              </a:rPr>
              <a:t>about  </a:t>
            </a:r>
            <a:r>
              <a:rPr sz="2133" spc="-13" dirty="0">
                <a:solidFill>
                  <a:srgbClr val="FFFFFF"/>
                </a:solidFill>
                <a:latin typeface="Calibri"/>
                <a:cs typeface="Calibri"/>
              </a:rPr>
              <a:t>evaluating </a:t>
            </a:r>
            <a:r>
              <a:rPr sz="2133" spc="-20" dirty="0">
                <a:solidFill>
                  <a:srgbClr val="FFFFFF"/>
                </a:solidFill>
                <a:latin typeface="Calibri"/>
                <a:cs typeface="Calibri"/>
              </a:rPr>
              <a:t>your </a:t>
            </a:r>
            <a:r>
              <a:rPr sz="2133" spc="-13" dirty="0">
                <a:solidFill>
                  <a:srgbClr val="FFFFFF"/>
                </a:solidFill>
                <a:latin typeface="Calibri"/>
                <a:cs typeface="Calibri"/>
              </a:rPr>
              <a:t>media, best practices </a:t>
            </a:r>
            <a:r>
              <a:rPr sz="2133" spc="-7" dirty="0">
                <a:solidFill>
                  <a:srgbClr val="FFFFFF"/>
                </a:solidFill>
                <a:latin typeface="Calibri"/>
                <a:cs typeface="Calibri"/>
              </a:rPr>
              <a:t>and  </a:t>
            </a:r>
            <a:r>
              <a:rPr sz="2133" spc="-13" dirty="0">
                <a:solidFill>
                  <a:srgbClr val="FFFFFF"/>
                </a:solidFill>
                <a:latin typeface="Calibri"/>
                <a:cs typeface="Calibri"/>
              </a:rPr>
              <a:t>provide quotes </a:t>
            </a:r>
            <a:r>
              <a:rPr sz="2133" spc="-20" dirty="0">
                <a:solidFill>
                  <a:srgbClr val="FFFFFF"/>
                </a:solidFill>
                <a:latin typeface="Calibri"/>
                <a:cs typeface="Calibri"/>
              </a:rPr>
              <a:t>for</a:t>
            </a:r>
            <a:r>
              <a:rPr sz="2133" spc="20" dirty="0">
                <a:solidFill>
                  <a:srgbClr val="FFFFFF"/>
                </a:solidFill>
                <a:latin typeface="Calibri"/>
                <a:cs typeface="Calibri"/>
              </a:rPr>
              <a:t> </a:t>
            </a:r>
            <a:r>
              <a:rPr sz="2133" spc="-13" dirty="0">
                <a:solidFill>
                  <a:srgbClr val="FFFFFF"/>
                </a:solidFill>
                <a:latin typeface="Calibri"/>
                <a:cs typeface="Calibri"/>
              </a:rPr>
              <a:t>services.</a:t>
            </a:r>
            <a:endParaRPr sz="2133">
              <a:solidFill>
                <a:prstClr val="black"/>
              </a:solidFill>
              <a:latin typeface="Calibri"/>
              <a:cs typeface="Calibri"/>
            </a:endParaRPr>
          </a:p>
        </p:txBody>
      </p:sp>
      <p:sp>
        <p:nvSpPr>
          <p:cNvPr id="8" name="object 8"/>
          <p:cNvSpPr txBox="1"/>
          <p:nvPr/>
        </p:nvSpPr>
        <p:spPr>
          <a:xfrm>
            <a:off x="1872014" y="3244122"/>
            <a:ext cx="5068993" cy="1073350"/>
          </a:xfrm>
          <a:prstGeom prst="rect">
            <a:avLst/>
          </a:prstGeom>
        </p:spPr>
        <p:txBody>
          <a:bodyPr vert="horz" wrap="square" lIns="0" tIns="16933" rIns="0" bIns="0" rtlCol="0">
            <a:spAutoFit/>
          </a:bodyPr>
          <a:lstStyle/>
          <a:p>
            <a:pPr marL="16933" marR="6773" defTabSz="1219170">
              <a:lnSpc>
                <a:spcPct val="107000"/>
              </a:lnSpc>
              <a:spcBef>
                <a:spcPts val="133"/>
              </a:spcBef>
            </a:pPr>
            <a:r>
              <a:rPr sz="2133" spc="-7" dirty="0">
                <a:solidFill>
                  <a:srgbClr val="FFFFFF"/>
                </a:solidFill>
                <a:latin typeface="Calibri"/>
                <a:cs typeface="Calibri"/>
              </a:rPr>
              <a:t>Jan </a:t>
            </a:r>
            <a:r>
              <a:rPr sz="2133" spc="-13" dirty="0">
                <a:solidFill>
                  <a:srgbClr val="FFFFFF"/>
                </a:solidFill>
                <a:latin typeface="Calibri"/>
                <a:cs typeface="Calibri"/>
              </a:rPr>
              <a:t>Jones, </a:t>
            </a:r>
            <a:r>
              <a:rPr sz="2133" spc="-7" dirty="0">
                <a:solidFill>
                  <a:srgbClr val="FFFFFF"/>
                </a:solidFill>
                <a:latin typeface="Calibri"/>
                <a:cs typeface="Calibri"/>
              </a:rPr>
              <a:t>Business </a:t>
            </a:r>
            <a:r>
              <a:rPr sz="2133" spc="-13" dirty="0">
                <a:solidFill>
                  <a:srgbClr val="FFFFFF"/>
                </a:solidFill>
                <a:latin typeface="Calibri"/>
                <a:cs typeface="Calibri"/>
              </a:rPr>
              <a:t>Development Coordinator  </a:t>
            </a:r>
            <a:r>
              <a:rPr sz="2133" spc="-13" dirty="0">
                <a:solidFill>
                  <a:srgbClr val="FFFFFF"/>
                </a:solidFill>
                <a:latin typeface="Calibri"/>
                <a:cs typeface="Calibri"/>
                <a:hlinkClick r:id="rId5"/>
              </a:rPr>
              <a:t>jan.jones@memnon.com</a:t>
            </a:r>
            <a:endParaRPr sz="2133">
              <a:solidFill>
                <a:prstClr val="black"/>
              </a:solidFill>
              <a:latin typeface="Calibri"/>
              <a:cs typeface="Calibri"/>
            </a:endParaRPr>
          </a:p>
          <a:p>
            <a:pPr marL="16933" defTabSz="1219170">
              <a:spcBef>
                <a:spcPts val="173"/>
              </a:spcBef>
            </a:pPr>
            <a:r>
              <a:rPr sz="2133" spc="-13" dirty="0">
                <a:solidFill>
                  <a:srgbClr val="FFFFFF"/>
                </a:solidFill>
                <a:latin typeface="Calibri"/>
                <a:cs typeface="Calibri"/>
              </a:rPr>
              <a:t>(812)</a:t>
            </a:r>
            <a:r>
              <a:rPr sz="2133" spc="-27" dirty="0">
                <a:solidFill>
                  <a:srgbClr val="FFFFFF"/>
                </a:solidFill>
                <a:latin typeface="Calibri"/>
                <a:cs typeface="Calibri"/>
              </a:rPr>
              <a:t> </a:t>
            </a:r>
            <a:r>
              <a:rPr sz="2133" spc="-13" dirty="0">
                <a:solidFill>
                  <a:srgbClr val="FFFFFF"/>
                </a:solidFill>
                <a:latin typeface="Calibri"/>
                <a:cs typeface="Calibri"/>
              </a:rPr>
              <a:t>856-6882</a:t>
            </a:r>
            <a:endParaRPr sz="2133">
              <a:solidFill>
                <a:prstClr val="black"/>
              </a:solidFill>
              <a:latin typeface="Calibri"/>
              <a:cs typeface="Calibri"/>
            </a:endParaRPr>
          </a:p>
        </p:txBody>
      </p:sp>
      <p:sp>
        <p:nvSpPr>
          <p:cNvPr id="9" name="object 9"/>
          <p:cNvSpPr txBox="1"/>
          <p:nvPr/>
        </p:nvSpPr>
        <p:spPr>
          <a:xfrm>
            <a:off x="1872014" y="4659885"/>
            <a:ext cx="1581573" cy="344475"/>
          </a:xfrm>
          <a:prstGeom prst="rect">
            <a:avLst/>
          </a:prstGeom>
        </p:spPr>
        <p:txBody>
          <a:bodyPr vert="horz" wrap="square" lIns="0" tIns="16087" rIns="0" bIns="0" rtlCol="0">
            <a:spAutoFit/>
          </a:bodyPr>
          <a:lstStyle/>
          <a:p>
            <a:pPr marL="16933" defTabSz="1219170">
              <a:spcBef>
                <a:spcPts val="127"/>
              </a:spcBef>
            </a:pPr>
            <a:r>
              <a:rPr sz="2133" spc="-7" dirty="0">
                <a:solidFill>
                  <a:srgbClr val="FFFFFF"/>
                </a:solidFill>
                <a:latin typeface="Calibri"/>
                <a:cs typeface="Calibri"/>
              </a:rPr>
              <a:t>Memnon.</a:t>
            </a:r>
            <a:r>
              <a:rPr sz="2133" spc="-27" dirty="0">
                <a:solidFill>
                  <a:srgbClr val="FFFFFF"/>
                </a:solidFill>
                <a:latin typeface="Calibri"/>
                <a:cs typeface="Calibri"/>
              </a:rPr>
              <a:t>c</a:t>
            </a:r>
            <a:r>
              <a:rPr sz="2133" spc="-13" dirty="0">
                <a:solidFill>
                  <a:srgbClr val="FFFFFF"/>
                </a:solidFill>
                <a:latin typeface="Calibri"/>
                <a:cs typeface="Calibri"/>
              </a:rPr>
              <a:t>om</a:t>
            </a:r>
            <a:endParaRPr sz="2133">
              <a:solidFill>
                <a:prstClr val="black"/>
              </a:solidFill>
              <a:latin typeface="Calibri"/>
              <a:cs typeface="Calibri"/>
            </a:endParaRPr>
          </a:p>
        </p:txBody>
      </p:sp>
      <p:sp>
        <p:nvSpPr>
          <p:cNvPr id="10" name="object 10"/>
          <p:cNvSpPr txBox="1"/>
          <p:nvPr/>
        </p:nvSpPr>
        <p:spPr>
          <a:xfrm>
            <a:off x="7956635" y="876773"/>
            <a:ext cx="2571327" cy="632010"/>
          </a:xfrm>
          <a:prstGeom prst="rect">
            <a:avLst/>
          </a:prstGeom>
        </p:spPr>
        <p:txBody>
          <a:bodyPr vert="horz" wrap="square" lIns="0" tIns="16933" rIns="0" bIns="0" rtlCol="0">
            <a:spAutoFit/>
          </a:bodyPr>
          <a:lstStyle/>
          <a:p>
            <a:pPr marL="16933" marR="6773" defTabSz="1219170">
              <a:lnSpc>
                <a:spcPct val="107100"/>
              </a:lnSpc>
              <a:spcBef>
                <a:spcPts val="133"/>
              </a:spcBef>
            </a:pPr>
            <a:r>
              <a:rPr sz="1867" spc="-7" dirty="0">
                <a:solidFill>
                  <a:srgbClr val="FFFFFF"/>
                </a:solidFill>
                <a:latin typeface="Calibri"/>
                <a:cs typeface="Calibri"/>
              </a:rPr>
              <a:t>Meet </a:t>
            </a:r>
            <a:r>
              <a:rPr sz="1867" dirty="0">
                <a:solidFill>
                  <a:srgbClr val="FFFFFF"/>
                </a:solidFill>
                <a:latin typeface="Calibri"/>
                <a:cs typeface="Calibri"/>
              </a:rPr>
              <a:t>with </a:t>
            </a:r>
            <a:r>
              <a:rPr sz="1867" spc="-7" dirty="0">
                <a:solidFill>
                  <a:srgbClr val="FFFFFF"/>
                </a:solidFill>
                <a:latin typeface="Calibri"/>
                <a:cs typeface="Calibri"/>
              </a:rPr>
              <a:t>us during these  </a:t>
            </a:r>
            <a:r>
              <a:rPr sz="1867" spc="-13" dirty="0">
                <a:solidFill>
                  <a:srgbClr val="FFFFFF"/>
                </a:solidFill>
                <a:latin typeface="Calibri"/>
                <a:cs typeface="Calibri"/>
              </a:rPr>
              <a:t>upcoming</a:t>
            </a:r>
            <a:r>
              <a:rPr sz="1867" spc="-60" dirty="0">
                <a:solidFill>
                  <a:srgbClr val="FFFFFF"/>
                </a:solidFill>
                <a:latin typeface="Calibri"/>
                <a:cs typeface="Calibri"/>
              </a:rPr>
              <a:t> </a:t>
            </a:r>
            <a:r>
              <a:rPr sz="1867" spc="-13" dirty="0">
                <a:solidFill>
                  <a:srgbClr val="FFFFFF"/>
                </a:solidFill>
                <a:latin typeface="Calibri"/>
                <a:cs typeface="Calibri"/>
              </a:rPr>
              <a:t>conferences:</a:t>
            </a:r>
            <a:endParaRPr sz="1867">
              <a:solidFill>
                <a:prstClr val="black"/>
              </a:solidFill>
              <a:latin typeface="Calibri"/>
              <a:cs typeface="Calibri"/>
            </a:endParaRPr>
          </a:p>
        </p:txBody>
      </p:sp>
      <p:sp>
        <p:nvSpPr>
          <p:cNvPr id="11" name="object 11"/>
          <p:cNvSpPr txBox="1"/>
          <p:nvPr/>
        </p:nvSpPr>
        <p:spPr>
          <a:xfrm>
            <a:off x="7956635" y="1791512"/>
            <a:ext cx="1825413" cy="940322"/>
          </a:xfrm>
          <a:prstGeom prst="rect">
            <a:avLst/>
          </a:prstGeom>
        </p:spPr>
        <p:txBody>
          <a:bodyPr vert="horz" wrap="square" lIns="0" tIns="17780" rIns="0" bIns="0" rtlCol="0">
            <a:spAutoFit/>
          </a:bodyPr>
          <a:lstStyle/>
          <a:p>
            <a:pPr marL="16933" marR="6773" defTabSz="1219170">
              <a:lnSpc>
                <a:spcPct val="106800"/>
              </a:lnSpc>
              <a:spcBef>
                <a:spcPts val="140"/>
              </a:spcBef>
            </a:pPr>
            <a:r>
              <a:rPr sz="1867" spc="-7" dirty="0">
                <a:solidFill>
                  <a:srgbClr val="FFFFFF"/>
                </a:solidFill>
                <a:latin typeface="Calibri"/>
                <a:cs typeface="Calibri"/>
              </a:rPr>
              <a:t>American </a:t>
            </a:r>
            <a:r>
              <a:rPr sz="1867" spc="-13" dirty="0">
                <a:solidFill>
                  <a:srgbClr val="FFFFFF"/>
                </a:solidFill>
                <a:latin typeface="Calibri"/>
                <a:cs typeface="Calibri"/>
              </a:rPr>
              <a:t>Libraries  </a:t>
            </a:r>
            <a:r>
              <a:rPr sz="1867" spc="-7" dirty="0">
                <a:solidFill>
                  <a:srgbClr val="FFFFFF"/>
                </a:solidFill>
                <a:latin typeface="Calibri"/>
                <a:cs typeface="Calibri"/>
              </a:rPr>
              <a:t>Association  </a:t>
            </a:r>
            <a:r>
              <a:rPr sz="1867" spc="-13" dirty="0">
                <a:solidFill>
                  <a:srgbClr val="FFFFFF"/>
                </a:solidFill>
                <a:latin typeface="Calibri"/>
                <a:cs typeface="Calibri"/>
              </a:rPr>
              <a:t>Chicago, </a:t>
            </a:r>
            <a:r>
              <a:rPr sz="1867" spc="-7" dirty="0">
                <a:solidFill>
                  <a:srgbClr val="FFFFFF"/>
                </a:solidFill>
                <a:latin typeface="Calibri"/>
                <a:cs typeface="Calibri"/>
              </a:rPr>
              <a:t>June</a:t>
            </a:r>
            <a:r>
              <a:rPr sz="1867" spc="-60" dirty="0">
                <a:solidFill>
                  <a:srgbClr val="FFFFFF"/>
                </a:solidFill>
                <a:latin typeface="Calibri"/>
                <a:cs typeface="Calibri"/>
              </a:rPr>
              <a:t> </a:t>
            </a:r>
            <a:r>
              <a:rPr sz="1867" dirty="0">
                <a:solidFill>
                  <a:srgbClr val="FFFFFF"/>
                </a:solidFill>
                <a:latin typeface="Calibri"/>
                <a:cs typeface="Calibri"/>
              </a:rPr>
              <a:t>22</a:t>
            </a:r>
            <a:endParaRPr sz="1867">
              <a:solidFill>
                <a:prstClr val="black"/>
              </a:solidFill>
              <a:latin typeface="Calibri"/>
              <a:cs typeface="Calibri"/>
            </a:endParaRPr>
          </a:p>
        </p:txBody>
      </p:sp>
      <p:sp>
        <p:nvSpPr>
          <p:cNvPr id="12" name="object 12"/>
          <p:cNvSpPr txBox="1"/>
          <p:nvPr/>
        </p:nvSpPr>
        <p:spPr>
          <a:xfrm>
            <a:off x="7956635" y="3008172"/>
            <a:ext cx="2067560" cy="637909"/>
          </a:xfrm>
          <a:prstGeom prst="rect">
            <a:avLst/>
          </a:prstGeom>
        </p:spPr>
        <p:txBody>
          <a:bodyPr vert="horz" wrap="square" lIns="0" tIns="37253" rIns="0" bIns="0" rtlCol="0">
            <a:spAutoFit/>
          </a:bodyPr>
          <a:lstStyle/>
          <a:p>
            <a:pPr marL="16933" defTabSz="1219170">
              <a:spcBef>
                <a:spcPts val="293"/>
              </a:spcBef>
            </a:pPr>
            <a:r>
              <a:rPr sz="1867" spc="-7" dirty="0">
                <a:solidFill>
                  <a:srgbClr val="FFFFFF"/>
                </a:solidFill>
                <a:latin typeface="Calibri"/>
                <a:cs typeface="Calibri"/>
              </a:rPr>
              <a:t>IASA</a:t>
            </a:r>
            <a:endParaRPr sz="1867">
              <a:solidFill>
                <a:prstClr val="black"/>
              </a:solidFill>
              <a:latin typeface="Calibri"/>
              <a:cs typeface="Calibri"/>
            </a:endParaRPr>
          </a:p>
          <a:p>
            <a:pPr marL="16933" defTabSz="1219170">
              <a:spcBef>
                <a:spcPts val="160"/>
              </a:spcBef>
            </a:pPr>
            <a:r>
              <a:rPr sz="1867" dirty="0">
                <a:solidFill>
                  <a:srgbClr val="FFFFFF"/>
                </a:solidFill>
                <a:latin typeface="Calibri"/>
                <a:cs typeface="Calibri"/>
              </a:rPr>
              <a:t>Berlin, </a:t>
            </a:r>
            <a:r>
              <a:rPr sz="1867" spc="-7" dirty="0">
                <a:solidFill>
                  <a:srgbClr val="FFFFFF"/>
                </a:solidFill>
                <a:latin typeface="Calibri"/>
                <a:cs typeface="Calibri"/>
              </a:rPr>
              <a:t>September</a:t>
            </a:r>
            <a:r>
              <a:rPr sz="1867" spc="-113" dirty="0">
                <a:solidFill>
                  <a:srgbClr val="FFFFFF"/>
                </a:solidFill>
                <a:latin typeface="Calibri"/>
                <a:cs typeface="Calibri"/>
              </a:rPr>
              <a:t> </a:t>
            </a:r>
            <a:r>
              <a:rPr sz="1867" dirty="0">
                <a:solidFill>
                  <a:srgbClr val="FFFFFF"/>
                </a:solidFill>
                <a:latin typeface="Calibri"/>
                <a:cs typeface="Calibri"/>
              </a:rPr>
              <a:t>17</a:t>
            </a:r>
            <a:endParaRPr sz="1867">
              <a:solidFill>
                <a:prstClr val="black"/>
              </a:solidFill>
              <a:latin typeface="Calibri"/>
              <a:cs typeface="Calibri"/>
            </a:endParaRPr>
          </a:p>
        </p:txBody>
      </p:sp>
      <p:sp>
        <p:nvSpPr>
          <p:cNvPr id="13" name="object 13"/>
          <p:cNvSpPr txBox="1"/>
          <p:nvPr/>
        </p:nvSpPr>
        <p:spPr>
          <a:xfrm>
            <a:off x="7956636" y="3921557"/>
            <a:ext cx="2097193" cy="637908"/>
          </a:xfrm>
          <a:prstGeom prst="rect">
            <a:avLst/>
          </a:prstGeom>
        </p:spPr>
        <p:txBody>
          <a:bodyPr vert="horz" wrap="square" lIns="0" tIns="37252" rIns="0" bIns="0" rtlCol="0">
            <a:spAutoFit/>
          </a:bodyPr>
          <a:lstStyle/>
          <a:p>
            <a:pPr marL="16933" defTabSz="1219170">
              <a:spcBef>
                <a:spcPts val="292"/>
              </a:spcBef>
            </a:pPr>
            <a:r>
              <a:rPr sz="1867" spc="-13" dirty="0">
                <a:solidFill>
                  <a:srgbClr val="FFFFFF"/>
                </a:solidFill>
                <a:latin typeface="Calibri"/>
                <a:cs typeface="Calibri"/>
              </a:rPr>
              <a:t>DLF/NSDA</a:t>
            </a:r>
            <a:endParaRPr sz="1867">
              <a:solidFill>
                <a:prstClr val="black"/>
              </a:solidFill>
              <a:latin typeface="Calibri"/>
              <a:cs typeface="Calibri"/>
            </a:endParaRPr>
          </a:p>
          <a:p>
            <a:pPr marL="16933" defTabSz="1219170">
              <a:spcBef>
                <a:spcPts val="160"/>
              </a:spcBef>
            </a:pPr>
            <a:r>
              <a:rPr sz="1867" spc="-13" dirty="0">
                <a:solidFill>
                  <a:srgbClr val="FFFFFF"/>
                </a:solidFill>
                <a:latin typeface="Calibri"/>
                <a:cs typeface="Calibri"/>
              </a:rPr>
              <a:t>Pittsburg, October</a:t>
            </a:r>
            <a:r>
              <a:rPr sz="1867" spc="20" dirty="0">
                <a:solidFill>
                  <a:srgbClr val="FFFFFF"/>
                </a:solidFill>
                <a:latin typeface="Calibri"/>
                <a:cs typeface="Calibri"/>
              </a:rPr>
              <a:t> </a:t>
            </a:r>
            <a:r>
              <a:rPr sz="1867" dirty="0">
                <a:solidFill>
                  <a:srgbClr val="FFFFFF"/>
                </a:solidFill>
                <a:latin typeface="Calibri"/>
                <a:cs typeface="Calibri"/>
              </a:rPr>
              <a:t>23</a:t>
            </a:r>
            <a:endParaRPr sz="1867">
              <a:solidFill>
                <a:prstClr val="black"/>
              </a:solidFill>
              <a:latin typeface="Calibri"/>
              <a:cs typeface="Calibri"/>
            </a:endParaRPr>
          </a:p>
        </p:txBody>
      </p:sp>
      <p:sp>
        <p:nvSpPr>
          <p:cNvPr id="14" name="object 14"/>
          <p:cNvSpPr txBox="1"/>
          <p:nvPr/>
        </p:nvSpPr>
        <p:spPr>
          <a:xfrm>
            <a:off x="7956635" y="4838327"/>
            <a:ext cx="2335952" cy="937757"/>
          </a:xfrm>
          <a:prstGeom prst="rect">
            <a:avLst/>
          </a:prstGeom>
        </p:spPr>
        <p:txBody>
          <a:bodyPr vert="horz" wrap="square" lIns="0" tIns="15240" rIns="0" bIns="0" rtlCol="0">
            <a:spAutoFit/>
          </a:bodyPr>
          <a:lstStyle/>
          <a:p>
            <a:pPr marL="16933" marR="6773" defTabSz="1219170">
              <a:lnSpc>
                <a:spcPct val="106800"/>
              </a:lnSpc>
              <a:spcBef>
                <a:spcPts val="120"/>
              </a:spcBef>
            </a:pPr>
            <a:r>
              <a:rPr sz="1867" spc="-7" dirty="0">
                <a:solidFill>
                  <a:srgbClr val="FFFFFF"/>
                </a:solidFill>
                <a:latin typeface="Calibri"/>
                <a:cs typeface="Calibri"/>
              </a:rPr>
              <a:t>Association of </a:t>
            </a:r>
            <a:r>
              <a:rPr sz="1867" dirty="0">
                <a:solidFill>
                  <a:srgbClr val="FFFFFF"/>
                </a:solidFill>
                <a:latin typeface="Calibri"/>
                <a:cs typeface="Calibri"/>
              </a:rPr>
              <a:t>Moving  </a:t>
            </a:r>
            <a:r>
              <a:rPr sz="1867" spc="-7" dirty="0">
                <a:solidFill>
                  <a:srgbClr val="FFFFFF"/>
                </a:solidFill>
                <a:latin typeface="Calibri"/>
                <a:cs typeface="Calibri"/>
              </a:rPr>
              <a:t>Image Archivists</a:t>
            </a:r>
            <a:r>
              <a:rPr sz="1867" spc="-100" dirty="0">
                <a:solidFill>
                  <a:srgbClr val="FFFFFF"/>
                </a:solidFill>
                <a:latin typeface="Calibri"/>
                <a:cs typeface="Calibri"/>
              </a:rPr>
              <a:t> </a:t>
            </a:r>
            <a:r>
              <a:rPr sz="1867" dirty="0">
                <a:solidFill>
                  <a:srgbClr val="FFFFFF"/>
                </a:solidFill>
                <a:latin typeface="Calibri"/>
                <a:cs typeface="Calibri"/>
              </a:rPr>
              <a:t>(AMIA)  </a:t>
            </a:r>
            <a:r>
              <a:rPr sz="1867" spc="-7" dirty="0">
                <a:solidFill>
                  <a:srgbClr val="FFFFFF"/>
                </a:solidFill>
                <a:latin typeface="Calibri"/>
                <a:cs typeface="Calibri"/>
              </a:rPr>
              <a:t>New Orleans, </a:t>
            </a:r>
            <a:r>
              <a:rPr sz="1867" spc="-40" dirty="0">
                <a:solidFill>
                  <a:srgbClr val="FFFFFF"/>
                </a:solidFill>
                <a:latin typeface="Calibri"/>
                <a:cs typeface="Calibri"/>
              </a:rPr>
              <a:t>Nov.</a:t>
            </a:r>
            <a:r>
              <a:rPr sz="1867" spc="-120" dirty="0">
                <a:solidFill>
                  <a:srgbClr val="FFFFFF"/>
                </a:solidFill>
                <a:latin typeface="Calibri"/>
                <a:cs typeface="Calibri"/>
              </a:rPr>
              <a:t> </a:t>
            </a:r>
            <a:r>
              <a:rPr sz="1867" dirty="0">
                <a:solidFill>
                  <a:srgbClr val="FFFFFF"/>
                </a:solidFill>
                <a:latin typeface="Calibri"/>
                <a:cs typeface="Calibri"/>
              </a:rPr>
              <a:t>29</a:t>
            </a:r>
            <a:endParaRPr sz="1867">
              <a:solidFill>
                <a:prstClr val="black"/>
              </a:solidFill>
              <a:latin typeface="Calibri"/>
              <a:cs typeface="Calibri"/>
            </a:endParaRPr>
          </a:p>
        </p:txBody>
      </p:sp>
    </p:spTree>
    <p:extLst>
      <p:ext uri="{BB962C8B-B14F-4D97-AF65-F5344CB8AC3E}">
        <p14:creationId xmlns:p14="http://schemas.microsoft.com/office/powerpoint/2010/main" val="23770325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txBox="1">
            <a:spLocks/>
          </p:cNvSpPr>
          <p:nvPr/>
        </p:nvSpPr>
        <p:spPr>
          <a:xfrm>
            <a:off x="1905000" y="2590800"/>
            <a:ext cx="8407893" cy="3535678"/>
          </a:xfrm>
          <a:prstGeom prst="rect">
            <a:avLst/>
          </a:prstGeom>
        </p:spPr>
        <p:txBody>
          <a:bodyPr>
            <a:noAutofit/>
          </a:bodyPr>
          <a:lstStyle>
            <a:lvl1pPr marL="274320" indent="-228600" algn="l" defTabSz="914400" rtl="0" eaLnBrk="1" latinLnBrk="0" hangingPunct="1">
              <a:spcBef>
                <a:spcPct val="20000"/>
              </a:spcBef>
              <a:buClr>
                <a:schemeClr val="accent1"/>
              </a:buClr>
              <a:buFont typeface="Wingdings 2" pitchFamily="18" charset="2"/>
              <a:buChar char=""/>
              <a:defRPr sz="2600" kern="1200" spc="150" baseline="0">
                <a:solidFill>
                  <a:schemeClr val="tx1"/>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2400" kern="1200" spc="100" baseline="0">
                <a:solidFill>
                  <a:schemeClr val="tx1"/>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2200" kern="1200" spc="100" baseline="0">
                <a:solidFill>
                  <a:schemeClr val="tx1"/>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2000" kern="1200">
                <a:solidFill>
                  <a:schemeClr val="tx1"/>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8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pPr marL="45720" indent="0" fontAlgn="base">
              <a:spcAft>
                <a:spcPct val="0"/>
              </a:spcAft>
              <a:buClr>
                <a:srgbClr val="F0AD00"/>
              </a:buClr>
              <a:buNone/>
            </a:pPr>
            <a:endParaRPr lang="en-US" dirty="0">
              <a:solidFill>
                <a:prstClr val="black"/>
              </a:solidFill>
              <a:latin typeface="Franklin Gothic Medium"/>
            </a:endParaRPr>
          </a:p>
        </p:txBody>
      </p:sp>
      <p:pic>
        <p:nvPicPr>
          <p:cNvPr id="4" name="Picture 2" descr="C:\Users\fharrell\Downloads\IMG_4948crfixe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56460" y="309966"/>
            <a:ext cx="11468747" cy="62458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2304" y="4219594"/>
            <a:ext cx="7010400" cy="1015663"/>
          </a:xfrm>
          <a:prstGeom prst="rect">
            <a:avLst/>
          </a:prstGeom>
          <a:solidFill>
            <a:srgbClr val="6D98AC"/>
          </a:solidFill>
        </p:spPr>
        <p:txBody>
          <a:bodyPr wrap="square" rtlCol="0">
            <a:spAutoFit/>
          </a:bodyPr>
          <a:lstStyle/>
          <a:p>
            <a:pPr algn="r" fontAlgn="base">
              <a:spcBef>
                <a:spcPct val="0"/>
              </a:spcBef>
              <a:spcAft>
                <a:spcPct val="0"/>
              </a:spcAft>
            </a:pPr>
            <a:r>
              <a:rPr lang="en-US" sz="2000" dirty="0">
                <a:solidFill>
                  <a:prstClr val="white"/>
                </a:solidFill>
                <a:latin typeface="Franklin Gothic Medium" pitchFamily="34" charset="0"/>
                <a:cs typeface="Arial" charset="0"/>
              </a:rPr>
              <a:t>Bryce Roe</a:t>
            </a:r>
          </a:p>
          <a:p>
            <a:pPr algn="r" fontAlgn="base">
              <a:spcBef>
                <a:spcPct val="0"/>
              </a:spcBef>
              <a:spcAft>
                <a:spcPct val="0"/>
              </a:spcAft>
            </a:pPr>
            <a:r>
              <a:rPr lang="en-US" sz="2000" dirty="0">
                <a:solidFill>
                  <a:prstClr val="white"/>
                </a:solidFill>
                <a:latin typeface="Franklin Gothic Medium" pitchFamily="34" charset="0"/>
                <a:cs typeface="Arial" charset="0"/>
              </a:rPr>
              <a:t>Manager, Audio Preservation Services</a:t>
            </a:r>
          </a:p>
          <a:p>
            <a:pPr algn="r" fontAlgn="base">
              <a:spcBef>
                <a:spcPct val="0"/>
              </a:spcBef>
              <a:spcAft>
                <a:spcPct val="0"/>
              </a:spcAft>
            </a:pPr>
            <a:r>
              <a:rPr lang="en-US" sz="2000" dirty="0" err="1">
                <a:solidFill>
                  <a:prstClr val="white"/>
                </a:solidFill>
                <a:latin typeface="Franklin Gothic Medium" pitchFamily="34" charset="0"/>
                <a:cs typeface="Arial" charset="0"/>
              </a:rPr>
              <a:t>broe@nedcc.org</a:t>
            </a:r>
            <a:endParaRPr lang="en-US" sz="2000" dirty="0">
              <a:solidFill>
                <a:prstClr val="white"/>
              </a:solidFill>
              <a:latin typeface="Franklin Gothic Medium" pitchFamily="34" charset="0"/>
              <a:cs typeface="Arial" charset="0"/>
            </a:endParaRPr>
          </a:p>
        </p:txBody>
      </p:sp>
      <p:pic>
        <p:nvPicPr>
          <p:cNvPr id="6"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62305" y="4374027"/>
            <a:ext cx="2514601"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85143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810000" y="381000"/>
            <a:ext cx="4597400" cy="1803400"/>
          </a:xfrm>
        </p:spPr>
      </p:pic>
      <p:sp>
        <p:nvSpPr>
          <p:cNvPr id="6" name="TextBox 5"/>
          <p:cNvSpPr txBox="1"/>
          <p:nvPr/>
        </p:nvSpPr>
        <p:spPr>
          <a:xfrm>
            <a:off x="2819400" y="2743200"/>
            <a:ext cx="7162800" cy="2677656"/>
          </a:xfrm>
          <a:prstGeom prst="rect">
            <a:avLst/>
          </a:prstGeom>
          <a:noFill/>
        </p:spPr>
        <p:txBody>
          <a:bodyPr wrap="square" rtlCol="0">
            <a:spAutoFit/>
          </a:bodyPr>
          <a:lstStyle/>
          <a:p>
            <a:pPr fontAlgn="base">
              <a:spcBef>
                <a:spcPct val="0"/>
              </a:spcBef>
              <a:spcAft>
                <a:spcPct val="0"/>
              </a:spcAft>
            </a:pPr>
            <a:r>
              <a:rPr lang="en-US" sz="2800" dirty="0">
                <a:solidFill>
                  <a:srgbClr val="8A1F03"/>
                </a:solidFill>
                <a:latin typeface="Franklin Gothic Medium" pitchFamily="34" charset="0"/>
                <a:cs typeface="Arial" charset="0"/>
              </a:rPr>
              <a:t>NEDCC</a:t>
            </a:r>
            <a:r>
              <a:rPr lang="en-US" sz="2800" dirty="0">
                <a:solidFill>
                  <a:prstClr val="black"/>
                </a:solidFill>
                <a:latin typeface="Franklin Gothic Medium" pitchFamily="34" charset="0"/>
                <a:cs typeface="Arial" charset="0"/>
              </a:rPr>
              <a:t> </a:t>
            </a:r>
            <a:r>
              <a:rPr lang="en-US" sz="2800" dirty="0">
                <a:solidFill>
                  <a:srgbClr val="434A5A"/>
                </a:solidFill>
                <a:latin typeface="Franklin Gothic Medium" pitchFamily="34" charset="0"/>
                <a:cs typeface="Arial" charset="0"/>
              </a:rPr>
              <a:t>is a nonprofit that serves collections-holding institutions nationwide by offering conservation treatment, digital imaging, audio preservation, assessments and consultations, training programs, disaster assistance, and free web resources.</a:t>
            </a:r>
          </a:p>
        </p:txBody>
      </p:sp>
    </p:spTree>
    <p:extLst>
      <p:ext uri="{BB962C8B-B14F-4D97-AF65-F5344CB8AC3E}">
        <p14:creationId xmlns:p14="http://schemas.microsoft.com/office/powerpoint/2010/main" val="211436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b="1" dirty="0">
              <a:solidFill>
                <a:srgbClr val="8A1F03"/>
              </a:solidFill>
            </a:endParaRPr>
          </a:p>
          <a:p>
            <a:r>
              <a:rPr lang="en-US" b="1" dirty="0">
                <a:solidFill>
                  <a:srgbClr val="8A1F03"/>
                </a:solidFill>
              </a:rPr>
              <a:t>Conservation/Preservation</a:t>
            </a:r>
          </a:p>
          <a:p>
            <a:pPr lvl="1"/>
            <a:r>
              <a:rPr lang="en-US" sz="1800" dirty="0">
                <a:solidFill>
                  <a:srgbClr val="434A5A"/>
                </a:solidFill>
              </a:rPr>
              <a:t>Cleaning, re-housing, repair </a:t>
            </a:r>
          </a:p>
          <a:p>
            <a:pPr lvl="1"/>
            <a:r>
              <a:rPr lang="en-US" sz="1800" dirty="0">
                <a:solidFill>
                  <a:srgbClr val="434A5A"/>
                </a:solidFill>
              </a:rPr>
              <a:t>Digital imaging and conservation of original </a:t>
            </a:r>
          </a:p>
          <a:p>
            <a:pPr marL="365125" lvl="1" indent="0">
              <a:buNone/>
            </a:pPr>
            <a:r>
              <a:rPr lang="en-US" sz="1800" dirty="0">
                <a:solidFill>
                  <a:srgbClr val="434A5A"/>
                </a:solidFill>
              </a:rPr>
              <a:t>   paper-based containers and related materials </a:t>
            </a:r>
            <a:endParaRPr lang="en-US" b="1" dirty="0">
              <a:solidFill>
                <a:srgbClr val="8A1F03"/>
              </a:solidFill>
            </a:endParaRPr>
          </a:p>
          <a:p>
            <a:endParaRPr lang="en-US" b="1" dirty="0">
              <a:solidFill>
                <a:srgbClr val="8A1F03"/>
              </a:solidFill>
            </a:endParaRPr>
          </a:p>
          <a:p>
            <a:r>
              <a:rPr lang="en-US" b="1" dirty="0">
                <a:solidFill>
                  <a:srgbClr val="8A1F03"/>
                </a:solidFill>
              </a:rPr>
              <a:t>Consulting</a:t>
            </a:r>
          </a:p>
          <a:p>
            <a:pPr lvl="1"/>
            <a:r>
              <a:rPr lang="en-US" sz="1800" dirty="0">
                <a:solidFill>
                  <a:srgbClr val="434A5A"/>
                </a:solidFill>
              </a:rPr>
              <a:t>Collection/item-level level assessments of audio holdings/carriers</a:t>
            </a:r>
          </a:p>
          <a:p>
            <a:pPr lvl="1"/>
            <a:r>
              <a:rPr lang="en-US" sz="1800" dirty="0">
                <a:solidFill>
                  <a:srgbClr val="434A5A"/>
                </a:solidFill>
              </a:rPr>
              <a:t>Workshops, webinars, “preservation leaflets” on audio preservation</a:t>
            </a:r>
            <a:endParaRPr lang="en-US" b="1" dirty="0">
              <a:solidFill>
                <a:srgbClr val="8A1F03"/>
              </a:solidFill>
            </a:endParaRPr>
          </a:p>
          <a:p>
            <a:endParaRPr lang="en-US" b="1" dirty="0">
              <a:solidFill>
                <a:srgbClr val="8A1F03"/>
              </a:solidFill>
            </a:endParaRPr>
          </a:p>
          <a:p>
            <a:r>
              <a:rPr lang="en-US" b="1" dirty="0">
                <a:solidFill>
                  <a:srgbClr val="8A1F03"/>
                </a:solidFill>
              </a:rPr>
              <a:t>Digitization and Reformatting</a:t>
            </a:r>
            <a:r>
              <a:rPr lang="is-IS" b="1" dirty="0">
                <a:solidFill>
                  <a:srgbClr val="8A1F03"/>
                </a:solidFill>
              </a:rPr>
              <a:t>….</a:t>
            </a:r>
            <a:endParaRPr lang="en-US" b="1" dirty="0">
              <a:solidFill>
                <a:srgbClr val="8A1F03"/>
              </a:solidFill>
            </a:endParaRPr>
          </a:p>
          <a:p>
            <a:pPr marL="319087" lvl="2" indent="0">
              <a:buClr>
                <a:srgbClr val="407792"/>
              </a:buClr>
              <a:buNone/>
            </a:pPr>
            <a:endParaRPr lang="en-US" dirty="0">
              <a:solidFill>
                <a:srgbClr val="8A1F03"/>
              </a:solidFill>
            </a:endParaRPr>
          </a:p>
          <a:p>
            <a:pPr lvl="1"/>
            <a:endParaRPr lang="en-US" sz="1800" dirty="0">
              <a:solidFill>
                <a:srgbClr val="434A5A"/>
              </a:solidFill>
            </a:endParaRPr>
          </a:p>
        </p:txBody>
      </p:sp>
      <p:sp>
        <p:nvSpPr>
          <p:cNvPr id="3" name="Title 2"/>
          <p:cNvSpPr>
            <a:spLocks noGrp="1"/>
          </p:cNvSpPr>
          <p:nvPr>
            <p:ph type="title"/>
          </p:nvPr>
        </p:nvSpPr>
        <p:spPr/>
        <p:txBody>
          <a:bodyPr/>
          <a:lstStyle/>
          <a:p>
            <a:r>
              <a:rPr lang="en-US" dirty="0"/>
              <a:t>Audio Preservation Services</a:t>
            </a:r>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00505" y="1905000"/>
            <a:ext cx="2353145" cy="2193131"/>
          </a:xfrm>
          <a:prstGeom prst="rect">
            <a:avLst/>
          </a:prstGeom>
          <a:ln>
            <a:solidFill>
              <a:schemeClr val="tx1"/>
            </a:solidFill>
          </a:ln>
        </p:spPr>
      </p:pic>
    </p:spTree>
    <p:extLst>
      <p:ext uri="{BB962C8B-B14F-4D97-AF65-F5344CB8AC3E}">
        <p14:creationId xmlns:p14="http://schemas.microsoft.com/office/powerpoint/2010/main" val="53588635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1752600" y="1719072"/>
            <a:ext cx="4267200" cy="4757928"/>
          </a:xfrm>
        </p:spPr>
        <p:txBody>
          <a:bodyPr>
            <a:normAutofit/>
          </a:bodyPr>
          <a:lstStyle/>
          <a:p>
            <a:pPr marL="44450" indent="0">
              <a:buNone/>
            </a:pPr>
            <a:r>
              <a:rPr lang="en-US" sz="2000" b="1" dirty="0">
                <a:solidFill>
                  <a:srgbClr val="8A1F03"/>
                </a:solidFill>
              </a:rPr>
              <a:t>Magnetic and Optical Audio</a:t>
            </a:r>
          </a:p>
          <a:p>
            <a:endParaRPr lang="en-US" sz="2000" dirty="0">
              <a:solidFill>
                <a:srgbClr val="8A1F03"/>
              </a:solidFill>
            </a:endParaRPr>
          </a:p>
          <a:p>
            <a:r>
              <a:rPr lang="en-US" sz="2000" dirty="0">
                <a:solidFill>
                  <a:srgbClr val="434A5A"/>
                </a:solidFill>
              </a:rPr>
              <a:t>¼” Open-reel audio tape</a:t>
            </a:r>
          </a:p>
          <a:p>
            <a:r>
              <a:rPr lang="en-US" sz="2000" dirty="0">
                <a:solidFill>
                  <a:srgbClr val="434A5A"/>
                </a:solidFill>
              </a:rPr>
              <a:t>Compact cassette tape</a:t>
            </a:r>
          </a:p>
          <a:p>
            <a:r>
              <a:rPr lang="en-US" sz="2000" dirty="0">
                <a:solidFill>
                  <a:srgbClr val="434A5A"/>
                </a:solidFill>
              </a:rPr>
              <a:t>Digital Audio Tape (DAT)</a:t>
            </a:r>
          </a:p>
          <a:p>
            <a:r>
              <a:rPr lang="en-US" sz="2000" dirty="0">
                <a:solidFill>
                  <a:srgbClr val="434A5A"/>
                </a:solidFill>
              </a:rPr>
              <a:t>Compact Disc (CD)</a:t>
            </a:r>
          </a:p>
        </p:txBody>
      </p:sp>
      <p:sp>
        <p:nvSpPr>
          <p:cNvPr id="3" name="Content Placeholder 2"/>
          <p:cNvSpPr>
            <a:spLocks noGrp="1"/>
          </p:cNvSpPr>
          <p:nvPr>
            <p:ph sz="half" idx="2"/>
          </p:nvPr>
        </p:nvSpPr>
        <p:spPr/>
        <p:txBody>
          <a:bodyPr>
            <a:normAutofit lnSpcReduction="10000"/>
          </a:bodyPr>
          <a:lstStyle/>
          <a:p>
            <a:pPr marL="44450" indent="0">
              <a:buNone/>
            </a:pPr>
            <a:r>
              <a:rPr lang="en-US" sz="2000" b="1" dirty="0">
                <a:solidFill>
                  <a:srgbClr val="8A1F03"/>
                </a:solidFill>
              </a:rPr>
              <a:t>Grooved Media</a:t>
            </a:r>
          </a:p>
          <a:p>
            <a:pPr marL="44450" indent="0">
              <a:buNone/>
            </a:pPr>
            <a:endParaRPr lang="en-US" sz="2000" b="1" dirty="0">
              <a:solidFill>
                <a:srgbClr val="8A1F03"/>
              </a:solidFill>
            </a:endParaRPr>
          </a:p>
          <a:p>
            <a:pPr marL="44450" indent="0">
              <a:buNone/>
            </a:pPr>
            <a:r>
              <a:rPr lang="en-US" sz="2000" b="1" dirty="0">
                <a:solidFill>
                  <a:srgbClr val="434A5A"/>
                </a:solidFill>
              </a:rPr>
              <a:t>With IRENE</a:t>
            </a:r>
          </a:p>
          <a:p>
            <a:r>
              <a:rPr lang="en-US" sz="2000" dirty="0">
                <a:solidFill>
                  <a:srgbClr val="434A5A"/>
                </a:solidFill>
              </a:rPr>
              <a:t>Lacquer disc</a:t>
            </a:r>
          </a:p>
          <a:p>
            <a:r>
              <a:rPr lang="en-US" sz="2000" dirty="0">
                <a:solidFill>
                  <a:srgbClr val="434A5A"/>
                </a:solidFill>
              </a:rPr>
              <a:t>Aluminum transcription disc</a:t>
            </a:r>
          </a:p>
          <a:p>
            <a:r>
              <a:rPr lang="en-US" sz="2000" dirty="0">
                <a:solidFill>
                  <a:srgbClr val="434A5A"/>
                </a:solidFill>
              </a:rPr>
              <a:t>Wax cylinder</a:t>
            </a:r>
          </a:p>
          <a:p>
            <a:r>
              <a:rPr lang="en-US" sz="2000" dirty="0">
                <a:solidFill>
                  <a:srgbClr val="434A5A"/>
                </a:solidFill>
              </a:rPr>
              <a:t>Tin foil</a:t>
            </a:r>
          </a:p>
          <a:p>
            <a:r>
              <a:rPr lang="en-US" sz="2000" dirty="0">
                <a:solidFill>
                  <a:srgbClr val="434A5A"/>
                </a:solidFill>
              </a:rPr>
              <a:t>Other rare formats</a:t>
            </a:r>
          </a:p>
          <a:p>
            <a:endParaRPr lang="en-US" sz="2000" dirty="0">
              <a:solidFill>
                <a:srgbClr val="434A5A"/>
              </a:solidFill>
            </a:endParaRPr>
          </a:p>
          <a:p>
            <a:pPr marL="44450" indent="0">
              <a:buNone/>
            </a:pPr>
            <a:r>
              <a:rPr lang="en-US" sz="2000" b="1" dirty="0">
                <a:solidFill>
                  <a:srgbClr val="434A5A"/>
                </a:solidFill>
              </a:rPr>
              <a:t>With Stylus</a:t>
            </a:r>
            <a:r>
              <a:rPr lang="en-US" sz="2000" dirty="0">
                <a:solidFill>
                  <a:srgbClr val="434A5A"/>
                </a:solidFill>
              </a:rPr>
              <a:t> </a:t>
            </a:r>
          </a:p>
          <a:p>
            <a:r>
              <a:rPr lang="en-US" sz="2000" dirty="0">
                <a:solidFill>
                  <a:srgbClr val="434A5A"/>
                </a:solidFill>
              </a:rPr>
              <a:t>Metal master disc</a:t>
            </a:r>
          </a:p>
          <a:p>
            <a:r>
              <a:rPr lang="en-US" sz="2000" dirty="0">
                <a:solidFill>
                  <a:srgbClr val="434A5A"/>
                </a:solidFill>
              </a:rPr>
              <a:t>Long-play (LP) vinyl disc</a:t>
            </a:r>
          </a:p>
          <a:p>
            <a:r>
              <a:rPr lang="en-US" sz="2000" dirty="0">
                <a:solidFill>
                  <a:srgbClr val="434A5A"/>
                </a:solidFill>
              </a:rPr>
              <a:t>Shellac disc</a:t>
            </a:r>
          </a:p>
          <a:p>
            <a:endParaRPr lang="en-US" sz="2000" dirty="0">
              <a:solidFill>
                <a:srgbClr val="8A1F03"/>
              </a:solidFill>
            </a:endParaRPr>
          </a:p>
          <a:p>
            <a:pPr marL="44450" indent="0">
              <a:buNone/>
            </a:pPr>
            <a:endParaRPr lang="en-US" sz="2000" b="1" dirty="0">
              <a:solidFill>
                <a:srgbClr val="8A1F03"/>
              </a:solidFill>
            </a:endParaRPr>
          </a:p>
          <a:p>
            <a:endParaRPr lang="en-US" sz="2000" dirty="0">
              <a:solidFill>
                <a:srgbClr val="434A5A"/>
              </a:solidFill>
            </a:endParaRPr>
          </a:p>
        </p:txBody>
      </p:sp>
      <p:sp>
        <p:nvSpPr>
          <p:cNvPr id="4" name="Title 3"/>
          <p:cNvSpPr>
            <a:spLocks noGrp="1"/>
          </p:cNvSpPr>
          <p:nvPr>
            <p:ph type="title"/>
          </p:nvPr>
        </p:nvSpPr>
        <p:spPr/>
        <p:txBody>
          <a:bodyPr/>
          <a:lstStyle/>
          <a:p>
            <a:r>
              <a:rPr lang="en-US" dirty="0"/>
              <a:t>Audio Preservation Services: Digitization</a:t>
            </a:r>
          </a:p>
        </p:txBody>
      </p:sp>
      <p:pic>
        <p:nvPicPr>
          <p:cNvPr id="7" name="Picture 6"/>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286000" y="3987800"/>
            <a:ext cx="2451100" cy="2451100"/>
          </a:xfrm>
          <a:prstGeom prst="rect">
            <a:avLst/>
          </a:prstGeom>
          <a:ln>
            <a:solidFill>
              <a:schemeClr val="tx1"/>
            </a:solidFill>
          </a:ln>
        </p:spPr>
      </p:pic>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304914" y="1066801"/>
            <a:ext cx="1905887" cy="1905887"/>
          </a:xfrm>
          <a:prstGeom prst="rect">
            <a:avLst/>
          </a:prstGeom>
          <a:ln>
            <a:solidFill>
              <a:schemeClr val="tx1"/>
            </a:solidFill>
          </a:ln>
        </p:spPr>
      </p:pic>
    </p:spTree>
    <p:extLst>
      <p:ext uri="{BB962C8B-B14F-4D97-AF65-F5344CB8AC3E}">
        <p14:creationId xmlns:p14="http://schemas.microsoft.com/office/powerpoint/2010/main" val="2535570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9638270" y="1219200"/>
            <a:ext cx="1800364" cy="4953000"/>
          </a:xfrm>
        </p:spPr>
        <p:txBody>
          <a:bodyPr>
            <a:normAutofit/>
          </a:bodyPr>
          <a:lstStyle/>
          <a:p>
            <a:r>
              <a:rPr lang="en-US" sz="2000" dirty="0"/>
              <a:t>Non-contact approach</a:t>
            </a:r>
          </a:p>
          <a:p>
            <a:endParaRPr lang="en-US" sz="2000" dirty="0"/>
          </a:p>
          <a:p>
            <a:r>
              <a:rPr lang="en-US" sz="2000" dirty="0"/>
              <a:t>Able to digitize damaged, fragile media</a:t>
            </a:r>
          </a:p>
        </p:txBody>
      </p:sp>
      <p:sp>
        <p:nvSpPr>
          <p:cNvPr id="4" name="Title 3"/>
          <p:cNvSpPr>
            <a:spLocks noGrp="1"/>
          </p:cNvSpPr>
          <p:nvPr>
            <p:ph type="title"/>
          </p:nvPr>
        </p:nvSpPr>
        <p:spPr/>
        <p:txBody>
          <a:bodyPr anchor="t"/>
          <a:lstStyle/>
          <a:p>
            <a:r>
              <a:rPr lang="en-US" sz="3200" dirty="0"/>
              <a:t>IRENE</a:t>
            </a:r>
          </a:p>
        </p:txBody>
      </p:sp>
      <p:pic>
        <p:nvPicPr>
          <p:cNvPr id="5" name="Picture 2" descr="I:\_PRESERVATION SERVICES\_TRAININGS\_WORKSHOPS\2014 Workshops\2014_AV_Pres\NEDCC_AV_photos\_MG_5353.jpg"/>
          <p:cNvPicPr>
            <a:picLocks noGrp="1" noChangeAspect="1" noChangeArrowheads="1"/>
          </p:cNvPicPr>
          <p:nvPr>
            <p:ph idx="1"/>
          </p:nvPr>
        </p:nvPicPr>
        <p:blipFill rotWithShape="1">
          <a:blip r:embed="rId3" cstate="email">
            <a:extLst>
              <a:ext uri="{28A0092B-C50C-407E-A947-70E740481C1C}">
                <a14:useLocalDpi xmlns:a14="http://schemas.microsoft.com/office/drawing/2010/main"/>
              </a:ext>
            </a:extLst>
          </a:blip>
          <a:srcRect/>
          <a:stretch/>
        </p:blipFill>
        <p:spPr bwMode="auto">
          <a:xfrm>
            <a:off x="4640806" y="179289"/>
            <a:ext cx="3740727" cy="2229174"/>
          </a:xfrm>
          <a:prstGeom prst="roundRect">
            <a:avLst>
              <a:gd name="adj" fmla="val 8594"/>
            </a:avLst>
          </a:prstGeom>
          <a:solidFill>
            <a:srgbClr val="FFFFFF">
              <a:shade val="85000"/>
            </a:srgbClr>
          </a:solidFill>
          <a:ln>
            <a:noFill/>
          </a:ln>
          <a:effectLst/>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t="-1" b="-1"/>
          <a:stretch/>
        </p:blipFill>
        <p:spPr>
          <a:xfrm>
            <a:off x="6489233" y="3837122"/>
            <a:ext cx="3784600" cy="2838450"/>
          </a:xfrm>
          <a:prstGeom prst="rect">
            <a:avLst/>
          </a:prstGeom>
        </p:spPr>
      </p:pic>
      <p:pic>
        <p:nvPicPr>
          <p:cNvPr id="7" name="Content Placeholder 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556288" y="174660"/>
            <a:ext cx="3175000" cy="1790700"/>
          </a:xfrm>
          <a:prstGeom prst="rect">
            <a:avLst/>
          </a:prstGeom>
          <a:effectLst>
            <a:softEdge rad="0"/>
          </a:effectLst>
        </p:spPr>
      </p:pic>
      <p:pic>
        <p:nvPicPr>
          <p:cNvPr id="8" name="Picture 2" descr="C:\Users\jbitely\Desktop\AV present\Multimedia! NEDCC\brokencylind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895139" y="3467334"/>
            <a:ext cx="1833280" cy="3208238"/>
          </a:xfrm>
          <a:prstGeom prst="roundRect">
            <a:avLst>
              <a:gd name="adj" fmla="val 8594"/>
            </a:avLst>
          </a:prstGeom>
          <a:solidFill>
            <a:srgbClr val="FFFFFF">
              <a:shade val="85000"/>
            </a:srgbClr>
          </a:solidFill>
          <a:ln w="19050">
            <a:solidFill>
              <a:schemeClr val="bg1"/>
            </a:solidFill>
          </a:ln>
          <a:effectLst/>
        </p:spPr>
      </p:pic>
      <p:pic>
        <p:nvPicPr>
          <p:cNvPr id="10" name="Picture 9"/>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3559250" y="1997288"/>
            <a:ext cx="2775447" cy="2940092"/>
          </a:xfrm>
          <a:prstGeom prst="rect">
            <a:avLst/>
          </a:prstGeom>
          <a:ln>
            <a:solidFill>
              <a:schemeClr val="tx1"/>
            </a:solidFill>
          </a:ln>
        </p:spPr>
      </p:pic>
    </p:spTree>
    <p:extLst>
      <p:ext uri="{BB962C8B-B14F-4D97-AF65-F5344CB8AC3E}">
        <p14:creationId xmlns:p14="http://schemas.microsoft.com/office/powerpoint/2010/main" val="24855729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a:t>Magnetic Audio </a:t>
            </a:r>
          </a:p>
        </p:txBody>
      </p:sp>
      <p:sp>
        <p:nvSpPr>
          <p:cNvPr id="7" name="Content Placeholder 6"/>
          <p:cNvSpPr>
            <a:spLocks noGrp="1"/>
          </p:cNvSpPr>
          <p:nvPr>
            <p:ph sz="half" idx="2"/>
          </p:nvPr>
        </p:nvSpPr>
        <p:spPr>
          <a:xfrm>
            <a:off x="1752600" y="1828800"/>
            <a:ext cx="4104861" cy="3124200"/>
          </a:xfrm>
        </p:spPr>
        <p:txBody>
          <a:bodyPr>
            <a:normAutofit/>
          </a:bodyPr>
          <a:lstStyle/>
          <a:p>
            <a:pPr marL="285750" indent="-285750" fontAlgn="auto">
              <a:spcBef>
                <a:spcPts val="0"/>
              </a:spcBef>
              <a:spcAft>
                <a:spcPts val="0"/>
              </a:spcAft>
              <a:buClrTx/>
            </a:pPr>
            <a:r>
              <a:rPr lang="en-US" sz="1800" dirty="0">
                <a:solidFill>
                  <a:srgbClr val="8A1F03"/>
                </a:solidFill>
              </a:rPr>
              <a:t>1:1 fully-attended transfers</a:t>
            </a:r>
          </a:p>
          <a:p>
            <a:pPr marL="285750" indent="-285750" fontAlgn="auto">
              <a:spcBef>
                <a:spcPts val="0"/>
              </a:spcBef>
              <a:spcAft>
                <a:spcPts val="0"/>
              </a:spcAft>
              <a:buClrTx/>
            </a:pPr>
            <a:endParaRPr lang="en-US" sz="1800" dirty="0">
              <a:solidFill>
                <a:srgbClr val="8A1F03"/>
              </a:solidFill>
            </a:endParaRPr>
          </a:p>
          <a:p>
            <a:pPr marL="285750" indent="-285750" fontAlgn="auto">
              <a:spcBef>
                <a:spcPts val="0"/>
              </a:spcBef>
              <a:spcAft>
                <a:spcPts val="0"/>
              </a:spcAft>
              <a:buClrTx/>
            </a:pPr>
            <a:r>
              <a:rPr lang="en-US" sz="1800" dirty="0">
                <a:solidFill>
                  <a:srgbClr val="8A1F03"/>
                </a:solidFill>
              </a:rPr>
              <a:t>100% quality control</a:t>
            </a:r>
          </a:p>
          <a:p>
            <a:pPr marL="285750" indent="-285750" fontAlgn="auto">
              <a:spcBef>
                <a:spcPts val="0"/>
              </a:spcBef>
              <a:spcAft>
                <a:spcPts val="0"/>
              </a:spcAft>
              <a:buClrTx/>
            </a:pPr>
            <a:endParaRPr lang="en-US" sz="1800" dirty="0">
              <a:solidFill>
                <a:srgbClr val="8A1F03"/>
              </a:solidFill>
            </a:endParaRPr>
          </a:p>
          <a:p>
            <a:pPr marL="285750" indent="-285750" fontAlgn="auto">
              <a:spcBef>
                <a:spcPts val="0"/>
              </a:spcBef>
              <a:spcAft>
                <a:spcPts val="0"/>
              </a:spcAft>
              <a:buClrTx/>
            </a:pPr>
            <a:r>
              <a:rPr lang="en-US" sz="1800" dirty="0">
                <a:solidFill>
                  <a:srgbClr val="8A1F03"/>
                </a:solidFill>
              </a:rPr>
              <a:t>Fully-informed consent: cleaning, conservation and rehousing options</a:t>
            </a:r>
          </a:p>
          <a:p>
            <a:pPr marL="285750" indent="-285750" fontAlgn="auto">
              <a:spcBef>
                <a:spcPts val="0"/>
              </a:spcBef>
              <a:spcAft>
                <a:spcPts val="0"/>
              </a:spcAft>
              <a:buClrTx/>
            </a:pPr>
            <a:endParaRPr lang="en-US" sz="1800" dirty="0">
              <a:solidFill>
                <a:srgbClr val="8A1F03"/>
              </a:solidFill>
            </a:endParaRPr>
          </a:p>
          <a:p>
            <a:pPr marL="285750" indent="-285750" fontAlgn="auto">
              <a:spcBef>
                <a:spcPts val="0"/>
              </a:spcBef>
              <a:spcAft>
                <a:spcPts val="0"/>
              </a:spcAft>
              <a:buClrTx/>
            </a:pPr>
            <a:r>
              <a:rPr lang="en-US" sz="1800" dirty="0">
                <a:solidFill>
                  <a:srgbClr val="8A1F03"/>
                </a:solidFill>
              </a:rPr>
              <a:t>Strict adherence to industry standards (IASA TC-04; FADGI)</a:t>
            </a:r>
          </a:p>
          <a:p>
            <a:pPr marL="285750" indent="-285750" fontAlgn="auto">
              <a:spcBef>
                <a:spcPts val="0"/>
              </a:spcBef>
              <a:spcAft>
                <a:spcPts val="0"/>
              </a:spcAft>
              <a:buClrTx/>
            </a:pPr>
            <a:endParaRPr lang="en-US" sz="1800" dirty="0">
              <a:solidFill>
                <a:srgbClr val="8A1F03"/>
              </a:solidFill>
            </a:endParaRPr>
          </a:p>
          <a:p>
            <a:pPr marL="285750" indent="-285750" fontAlgn="auto">
              <a:spcBef>
                <a:spcPts val="0"/>
              </a:spcBef>
              <a:spcAft>
                <a:spcPts val="0"/>
              </a:spcAft>
              <a:buClrTx/>
            </a:pPr>
            <a:endParaRPr lang="en-US" sz="1800" dirty="0">
              <a:solidFill>
                <a:srgbClr val="8A1F03"/>
              </a:solidFill>
            </a:endParaRPr>
          </a:p>
        </p:txBody>
      </p:sp>
      <p:pic>
        <p:nvPicPr>
          <p:cNvPr id="9" name="Content Placeholder 8"/>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5844209" y="1742247"/>
            <a:ext cx="4396409" cy="3297306"/>
          </a:xfrm>
          <a:ln>
            <a:solidFill>
              <a:schemeClr val="tx1"/>
            </a:solidFill>
          </a:ln>
        </p:spPr>
      </p:pic>
      <p:sp>
        <p:nvSpPr>
          <p:cNvPr id="14" name="TextBox 13"/>
          <p:cNvSpPr txBox="1"/>
          <p:nvPr/>
        </p:nvSpPr>
        <p:spPr>
          <a:xfrm>
            <a:off x="2362200" y="4800601"/>
            <a:ext cx="7924800" cy="1985159"/>
          </a:xfrm>
          <a:prstGeom prst="rect">
            <a:avLst/>
          </a:prstGeom>
          <a:noFill/>
        </p:spPr>
        <p:txBody>
          <a:bodyPr wrap="square" rtlCol="0">
            <a:spAutoFit/>
          </a:bodyPr>
          <a:lstStyle/>
          <a:p>
            <a:r>
              <a:rPr lang="en-US" sz="2400" i="1" dirty="0">
                <a:solidFill>
                  <a:prstClr val="black"/>
                </a:solidFill>
                <a:latin typeface="Franklin Gothic Medium" pitchFamily="34" charset="0"/>
                <a:cs typeface="Arial" charset="0"/>
              </a:rPr>
              <a:t>Good candidates</a:t>
            </a:r>
          </a:p>
          <a:p>
            <a:pPr marL="342900" indent="-342900">
              <a:lnSpc>
                <a:spcPct val="150000"/>
              </a:lnSpc>
              <a:buFont typeface="Arial" charset="0"/>
              <a:buChar char="•"/>
            </a:pPr>
            <a:r>
              <a:rPr lang="en-US" dirty="0">
                <a:solidFill>
                  <a:prstClr val="black"/>
                </a:solidFill>
                <a:latin typeface="Franklin Gothic Medium" pitchFamily="34" charset="0"/>
                <a:cs typeface="Arial" charset="0"/>
              </a:rPr>
              <a:t>Important collections where “stakes are high”</a:t>
            </a:r>
          </a:p>
          <a:p>
            <a:pPr marL="342900" indent="-342900">
              <a:lnSpc>
                <a:spcPct val="150000"/>
              </a:lnSpc>
              <a:buFont typeface="Arial" charset="0"/>
              <a:buChar char="•"/>
            </a:pPr>
            <a:r>
              <a:rPr lang="en-US" dirty="0">
                <a:solidFill>
                  <a:prstClr val="black"/>
                </a:solidFill>
                <a:latin typeface="Franklin Gothic Medium" pitchFamily="34" charset="0"/>
                <a:cs typeface="Arial" charset="0"/>
              </a:rPr>
              <a:t>Fragile collections that are too risky to be transferred unattended</a:t>
            </a:r>
          </a:p>
          <a:p>
            <a:pPr marL="342900" indent="-342900">
              <a:lnSpc>
                <a:spcPct val="150000"/>
              </a:lnSpc>
              <a:buFont typeface="Arial" charset="0"/>
              <a:buChar char="•"/>
            </a:pPr>
            <a:r>
              <a:rPr lang="en-US" dirty="0">
                <a:solidFill>
                  <a:prstClr val="black"/>
                </a:solidFill>
                <a:latin typeface="Franklin Gothic Medium" pitchFamily="34" charset="0"/>
                <a:cs typeface="Arial" charset="0"/>
              </a:rPr>
              <a:t>Clients who have no time/staffing to completely listen to deliverables</a:t>
            </a:r>
          </a:p>
          <a:p>
            <a:endParaRPr lang="en-US" dirty="0">
              <a:solidFill>
                <a:prstClr val="black"/>
              </a:solidFill>
              <a:latin typeface="Franklin Gothic Medium" pitchFamily="34" charset="0"/>
              <a:cs typeface="Arial" charset="0"/>
            </a:endParaRPr>
          </a:p>
        </p:txBody>
      </p:sp>
    </p:spTree>
    <p:extLst>
      <p:ext uri="{BB962C8B-B14F-4D97-AF65-F5344CB8AC3E}">
        <p14:creationId xmlns:p14="http://schemas.microsoft.com/office/powerpoint/2010/main" val="38176833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pPr marL="44450" indent="0">
              <a:buNone/>
            </a:pPr>
            <a:r>
              <a:rPr lang="en-US" b="1" dirty="0">
                <a:solidFill>
                  <a:srgbClr val="8A1F03"/>
                </a:solidFill>
              </a:rPr>
              <a:t>Call or Email!</a:t>
            </a:r>
          </a:p>
          <a:p>
            <a:pPr lvl="1">
              <a:buFont typeface="Arial" charset="0"/>
              <a:buChar char="•"/>
            </a:pPr>
            <a:r>
              <a:rPr lang="en-US" dirty="0"/>
              <a:t>Proposals are a consultation, not a price matrix</a:t>
            </a:r>
          </a:p>
          <a:p>
            <a:endParaRPr lang="en-US" dirty="0"/>
          </a:p>
          <a:p>
            <a:pPr marL="44450" indent="0">
              <a:buNone/>
            </a:pPr>
            <a:r>
              <a:rPr lang="en-US" b="1" dirty="0">
                <a:solidFill>
                  <a:srgbClr val="8A1F03"/>
                </a:solidFill>
              </a:rPr>
              <a:t>Physical examination or photos of carriers </a:t>
            </a:r>
          </a:p>
          <a:p>
            <a:pPr lvl="1"/>
            <a:r>
              <a:rPr lang="en-US" dirty="0"/>
              <a:t>Secure, climate controlled storage</a:t>
            </a:r>
          </a:p>
          <a:p>
            <a:pPr lvl="1"/>
            <a:r>
              <a:rPr lang="en-US" dirty="0"/>
              <a:t>No storage fees for pending projects</a:t>
            </a:r>
          </a:p>
          <a:p>
            <a:pPr lvl="1"/>
            <a:r>
              <a:rPr lang="en-US" dirty="0"/>
              <a:t>Packing and shipping tips on website</a:t>
            </a:r>
          </a:p>
          <a:p>
            <a:endParaRPr lang="en-US" dirty="0"/>
          </a:p>
          <a:p>
            <a:pPr marL="44450" indent="0">
              <a:buNone/>
            </a:pPr>
            <a:r>
              <a:rPr lang="en-US" b="1" dirty="0">
                <a:solidFill>
                  <a:srgbClr val="8A1F03"/>
                </a:solidFill>
              </a:rPr>
              <a:t>Inventory or summary statistics</a:t>
            </a:r>
          </a:p>
          <a:p>
            <a:pPr lvl="1"/>
            <a:r>
              <a:rPr lang="en-US" dirty="0"/>
              <a:t>We provide template with information we need to estimate cost</a:t>
            </a:r>
          </a:p>
          <a:p>
            <a:pPr marL="44450" indent="0">
              <a:buNone/>
            </a:pPr>
            <a:endParaRPr lang="en-US" dirty="0">
              <a:solidFill>
                <a:srgbClr val="434A5A"/>
              </a:solidFill>
            </a:endParaRPr>
          </a:p>
          <a:p>
            <a:pPr marL="44450" indent="0">
              <a:buNone/>
            </a:pPr>
            <a:r>
              <a:rPr lang="en-US" b="1" dirty="0">
                <a:solidFill>
                  <a:srgbClr val="8A1F03"/>
                </a:solidFill>
              </a:rPr>
              <a:t>Website</a:t>
            </a:r>
          </a:p>
          <a:p>
            <a:pPr lvl="1"/>
            <a:r>
              <a:rPr lang="en-US" dirty="0"/>
              <a:t>“About Audio” and “Working with Audio Preservation”</a:t>
            </a:r>
          </a:p>
          <a:p>
            <a:pPr lvl="1"/>
            <a:r>
              <a:rPr lang="en-US" dirty="0"/>
              <a:t>Funding opportunities </a:t>
            </a:r>
          </a:p>
          <a:p>
            <a:pPr marL="365125" lvl="1" indent="0">
              <a:buNone/>
            </a:pPr>
            <a:endParaRPr lang="en-US" dirty="0"/>
          </a:p>
        </p:txBody>
      </p:sp>
      <p:sp>
        <p:nvSpPr>
          <p:cNvPr id="3" name="Title 2"/>
          <p:cNvSpPr>
            <a:spLocks noGrp="1"/>
          </p:cNvSpPr>
          <p:nvPr>
            <p:ph type="title"/>
          </p:nvPr>
        </p:nvSpPr>
        <p:spPr/>
        <p:txBody>
          <a:bodyPr/>
          <a:lstStyle/>
          <a:p>
            <a:r>
              <a:rPr lang="en-US" dirty="0"/>
              <a:t>How to Approach NEDCC</a:t>
            </a:r>
          </a:p>
        </p:txBody>
      </p:sp>
    </p:spTree>
    <p:extLst>
      <p:ext uri="{BB962C8B-B14F-4D97-AF65-F5344CB8AC3E}">
        <p14:creationId xmlns:p14="http://schemas.microsoft.com/office/powerpoint/2010/main" val="5097968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tint val="95000"/>
              <a:satMod val="170000"/>
            </a:schemeClr>
          </a:solidFill>
          <a:ln>
            <a:noFill/>
          </a:ln>
          <a:effectLst/>
        </p:spPr>
      </p:sp>
      <p:sp>
        <p:nvSpPr>
          <p:cNvPr id="2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0"/>
            <a:ext cx="4072130" cy="68580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A3829B1-62B2-4236-BFED-4F549201A433}"/>
              </a:ext>
            </a:extLst>
          </p:cNvPr>
          <p:cNvSpPr/>
          <p:nvPr/>
        </p:nvSpPr>
        <p:spPr>
          <a:xfrm>
            <a:off x="0" y="0"/>
            <a:ext cx="8119870" cy="6858000"/>
          </a:xfrm>
          <a:prstGeom prst="rect">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5D5FEC1-AA2A-4FF4-848C-8EB696AC030D}"/>
              </a:ext>
            </a:extLst>
          </p:cNvPr>
          <p:cNvSpPr/>
          <p:nvPr/>
        </p:nvSpPr>
        <p:spPr>
          <a:xfrm>
            <a:off x="8119870" y="0"/>
            <a:ext cx="407213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CFDD4891-776F-4224-9034-71E3241AEA0E}"/>
              </a:ext>
            </a:extLst>
          </p:cNvPr>
          <p:cNvCxnSpPr/>
          <p:nvPr/>
        </p:nvCxnSpPr>
        <p:spPr>
          <a:xfrm>
            <a:off x="3564610" y="3936569"/>
            <a:ext cx="409155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BA326257-095C-4F23-9478-4B9FBE5A6028}"/>
              </a:ext>
            </a:extLst>
          </p:cNvPr>
          <p:cNvSpPr txBox="1"/>
          <p:nvPr/>
        </p:nvSpPr>
        <p:spPr>
          <a:xfrm>
            <a:off x="8195641" y="1550706"/>
            <a:ext cx="3291286" cy="646331"/>
          </a:xfrm>
          <a:prstGeom prst="rect">
            <a:avLst/>
          </a:prstGeom>
          <a:noFill/>
        </p:spPr>
        <p:txBody>
          <a:bodyPr wrap="none" rtlCol="0">
            <a:spAutoFit/>
          </a:bodyPr>
          <a:lstStyle/>
          <a:p>
            <a:r>
              <a:rPr lang="en-US" sz="3600" dirty="0">
                <a:latin typeface="Palatino Linotype" panose="02040502050505030304" pitchFamily="18" charset="0"/>
              </a:rPr>
              <a:t>Lightning talks</a:t>
            </a:r>
          </a:p>
        </p:txBody>
      </p:sp>
      <p:sp>
        <p:nvSpPr>
          <p:cNvPr id="4" name="TextBox 3">
            <a:extLst>
              <a:ext uri="{FF2B5EF4-FFF2-40B4-BE49-F238E27FC236}">
                <a16:creationId xmlns:a16="http://schemas.microsoft.com/office/drawing/2014/main" id="{EF106817-701B-40D2-A3DD-45E8D3FEE613}"/>
              </a:ext>
            </a:extLst>
          </p:cNvPr>
          <p:cNvSpPr txBox="1"/>
          <p:nvPr/>
        </p:nvSpPr>
        <p:spPr>
          <a:xfrm>
            <a:off x="8195641" y="2917260"/>
            <a:ext cx="3877539" cy="1200329"/>
          </a:xfrm>
          <a:prstGeom prst="rect">
            <a:avLst/>
          </a:prstGeom>
          <a:noFill/>
        </p:spPr>
        <p:txBody>
          <a:bodyPr wrap="square" rtlCol="0">
            <a:spAutoFit/>
          </a:bodyPr>
          <a:lstStyle/>
          <a:p>
            <a:r>
              <a:rPr lang="en-US" sz="3600" dirty="0">
                <a:latin typeface="Palatino Linotype" panose="02040502050505030304" pitchFamily="18" charset="0"/>
              </a:rPr>
              <a:t>Moderated discussion</a:t>
            </a:r>
          </a:p>
        </p:txBody>
      </p:sp>
      <p:sp>
        <p:nvSpPr>
          <p:cNvPr id="5" name="TextBox 4">
            <a:extLst>
              <a:ext uri="{FF2B5EF4-FFF2-40B4-BE49-F238E27FC236}">
                <a16:creationId xmlns:a16="http://schemas.microsoft.com/office/drawing/2014/main" id="{6F7B8385-B959-4FB8-80B4-5BD33A63FD10}"/>
              </a:ext>
            </a:extLst>
          </p:cNvPr>
          <p:cNvSpPr txBox="1"/>
          <p:nvPr/>
        </p:nvSpPr>
        <p:spPr>
          <a:xfrm>
            <a:off x="8195641" y="4682029"/>
            <a:ext cx="1479251" cy="646331"/>
          </a:xfrm>
          <a:prstGeom prst="rect">
            <a:avLst/>
          </a:prstGeom>
          <a:noFill/>
        </p:spPr>
        <p:txBody>
          <a:bodyPr wrap="none" rtlCol="0">
            <a:spAutoFit/>
          </a:bodyPr>
          <a:lstStyle/>
          <a:p>
            <a:r>
              <a:rPr lang="en-US" sz="3600" dirty="0">
                <a:latin typeface="Palatino Linotype" panose="02040502050505030304" pitchFamily="18" charset="0"/>
              </a:rPr>
              <a:t>Q &amp; A</a:t>
            </a:r>
          </a:p>
        </p:txBody>
      </p:sp>
      <p:pic>
        <p:nvPicPr>
          <p:cNvPr id="11" name="Picture 10" descr="A close up of a logo&#10;&#10;Description generated with very high confidence">
            <a:extLst>
              <a:ext uri="{FF2B5EF4-FFF2-40B4-BE49-F238E27FC236}">
                <a16:creationId xmlns:a16="http://schemas.microsoft.com/office/drawing/2014/main" id="{296A15C5-53DA-4A23-A1F1-A87C2B64645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86586" y="350151"/>
            <a:ext cx="2907224" cy="2051810"/>
          </a:xfrm>
          <a:prstGeom prst="rect">
            <a:avLst/>
          </a:prstGeom>
          <a:ln>
            <a:noFill/>
          </a:ln>
          <a:effectLst>
            <a:outerShdw blurRad="292100" dist="139700" dir="2700000" algn="tl" rotWithShape="0">
              <a:srgbClr val="333333">
                <a:alpha val="65000"/>
              </a:srgbClr>
            </a:outerShdw>
          </a:effectLst>
        </p:spPr>
      </p:pic>
      <p:sp>
        <p:nvSpPr>
          <p:cNvPr id="13" name="TextBox 12">
            <a:extLst>
              <a:ext uri="{FF2B5EF4-FFF2-40B4-BE49-F238E27FC236}">
                <a16:creationId xmlns:a16="http://schemas.microsoft.com/office/drawing/2014/main" id="{5EDB18F0-7F08-49AC-B4A0-A674CE7FEE37}"/>
              </a:ext>
            </a:extLst>
          </p:cNvPr>
          <p:cNvSpPr txBox="1"/>
          <p:nvPr/>
        </p:nvSpPr>
        <p:spPr>
          <a:xfrm>
            <a:off x="2208598" y="518922"/>
            <a:ext cx="2262158" cy="215444"/>
          </a:xfrm>
          <a:prstGeom prst="rect">
            <a:avLst/>
          </a:prstGeom>
          <a:noFill/>
        </p:spPr>
        <p:txBody>
          <a:bodyPr wrap="square" rtlCol="0">
            <a:spAutoFit/>
          </a:bodyPr>
          <a:lstStyle/>
          <a:p>
            <a:r>
              <a:rPr lang="en-US" sz="800" dirty="0">
                <a:solidFill>
                  <a:schemeClr val="bg1"/>
                </a:solidFill>
                <a:latin typeface="Edwardian Script ITC" panose="030303020407070D0804" pitchFamily="66" charset="0"/>
              </a:rPr>
              <a:t>Fig 1. “ Degradation”</a:t>
            </a:r>
          </a:p>
        </p:txBody>
      </p:sp>
      <p:sp>
        <p:nvSpPr>
          <p:cNvPr id="14" name="TextBox 13">
            <a:extLst>
              <a:ext uri="{FF2B5EF4-FFF2-40B4-BE49-F238E27FC236}">
                <a16:creationId xmlns:a16="http://schemas.microsoft.com/office/drawing/2014/main" id="{9290544A-A631-4777-ADBE-147180761185}"/>
              </a:ext>
            </a:extLst>
          </p:cNvPr>
          <p:cNvSpPr txBox="1"/>
          <p:nvPr/>
        </p:nvSpPr>
        <p:spPr>
          <a:xfrm>
            <a:off x="362357" y="2089315"/>
            <a:ext cx="851515" cy="215444"/>
          </a:xfrm>
          <a:prstGeom prst="rect">
            <a:avLst/>
          </a:prstGeom>
          <a:noFill/>
        </p:spPr>
        <p:txBody>
          <a:bodyPr wrap="none" rtlCol="0">
            <a:spAutoFit/>
          </a:bodyPr>
          <a:lstStyle/>
          <a:p>
            <a:r>
              <a:rPr lang="en-US" sz="800" dirty="0">
                <a:solidFill>
                  <a:schemeClr val="bg1"/>
                </a:solidFill>
                <a:latin typeface="Edwardian Script ITC" panose="030303020407070D0804" pitchFamily="66" charset="0"/>
              </a:rPr>
              <a:t>Fig 2. “ Obsolescence”</a:t>
            </a:r>
          </a:p>
        </p:txBody>
      </p:sp>
      <p:sp>
        <p:nvSpPr>
          <p:cNvPr id="16" name="Title 1">
            <a:extLst>
              <a:ext uri="{FF2B5EF4-FFF2-40B4-BE49-F238E27FC236}">
                <a16:creationId xmlns:a16="http://schemas.microsoft.com/office/drawing/2014/main" id="{256BE470-F619-4B03-8FF2-591B4CD8B70E}"/>
              </a:ext>
            </a:extLst>
          </p:cNvPr>
          <p:cNvSpPr>
            <a:spLocks noGrp="1"/>
          </p:cNvSpPr>
          <p:nvPr>
            <p:ph type="title"/>
          </p:nvPr>
        </p:nvSpPr>
        <p:spPr>
          <a:xfrm>
            <a:off x="2208598" y="965199"/>
            <a:ext cx="6766078" cy="4927601"/>
          </a:xfrm>
        </p:spPr>
        <p:txBody>
          <a:bodyPr vert="horz" lIns="91440" tIns="45720" rIns="91440" bIns="45720" rtlCol="0" anchor="ctr">
            <a:normAutofit/>
          </a:bodyPr>
          <a:lstStyle/>
          <a:p>
            <a:pPr algn="ctr"/>
            <a:r>
              <a:rPr lang="en-US" sz="6000" kern="1200" dirty="0">
                <a:solidFill>
                  <a:schemeClr val="bg1"/>
                </a:solidFill>
                <a:latin typeface="Palatino Linotype" panose="02040502050505030304" pitchFamily="18" charset="0"/>
              </a:rPr>
              <a:t>Agenda</a:t>
            </a:r>
          </a:p>
        </p:txBody>
      </p:sp>
      <p:sp>
        <p:nvSpPr>
          <p:cNvPr id="2" name="Rectangle 1">
            <a:extLst>
              <a:ext uri="{FF2B5EF4-FFF2-40B4-BE49-F238E27FC236}">
                <a16:creationId xmlns:a16="http://schemas.microsoft.com/office/drawing/2014/main" id="{3E6528DA-C672-4C7E-BA17-379B340130F8}"/>
              </a:ext>
            </a:extLst>
          </p:cNvPr>
          <p:cNvSpPr/>
          <p:nvPr/>
        </p:nvSpPr>
        <p:spPr>
          <a:xfrm>
            <a:off x="8195641" y="4682029"/>
            <a:ext cx="1630284" cy="64633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6634341"/>
      </p:ext>
    </p:extLst>
  </p:cSld>
  <p:clrMapOvr>
    <a:overrideClrMapping bg1="dk1" tx1="lt1" bg2="dk2" tx2="lt2" accent1="accent1" accent2="accent2" accent3="accent3" accent4="accent4" accent5="accent5" accent6="accent6" hlink="hlink" folHlink="folHlink"/>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br>
              <a:rPr lang="en-US" dirty="0"/>
            </a:br>
            <a:br>
              <a:rPr lang="en-US" dirty="0"/>
            </a:br>
            <a:r>
              <a:rPr lang="en-US" sz="4400" dirty="0"/>
              <a:t>Thank You!</a:t>
            </a:r>
            <a:br>
              <a:rPr lang="en-US" dirty="0"/>
            </a:br>
            <a:br>
              <a:rPr lang="en-US" sz="2400" dirty="0"/>
            </a:br>
            <a:r>
              <a:rPr lang="en-US" sz="2400" dirty="0" err="1"/>
              <a:t>broe@nedcc.org</a:t>
            </a:r>
            <a:br>
              <a:rPr lang="en-US" sz="2400" dirty="0"/>
            </a:br>
            <a:r>
              <a:rPr lang="en-US" sz="2400" dirty="0"/>
              <a:t>(978) 470-1010</a:t>
            </a:r>
            <a:br>
              <a:rPr lang="en-US" sz="2400" dirty="0"/>
            </a:br>
            <a:r>
              <a:rPr lang="en-US" sz="2400" dirty="0"/>
              <a:t>@</a:t>
            </a:r>
            <a:r>
              <a:rPr lang="en-US" sz="2400" dirty="0" err="1"/>
              <a:t>NEDCCInfo</a:t>
            </a:r>
            <a:endParaRPr lang="en-US" sz="2400" dirty="0"/>
          </a:p>
        </p:txBody>
      </p:sp>
    </p:spTree>
    <p:extLst>
      <p:ext uri="{BB962C8B-B14F-4D97-AF65-F5344CB8AC3E}">
        <p14:creationId xmlns:p14="http://schemas.microsoft.com/office/powerpoint/2010/main" val="107084448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hing, device&#10;&#10;Description generated with high confidence">
            <a:extLst>
              <a:ext uri="{FF2B5EF4-FFF2-40B4-BE49-F238E27FC236}">
                <a16:creationId xmlns:a16="http://schemas.microsoft.com/office/drawing/2014/main" id="{773CB30B-906C-4D43-83C4-7D3C8156E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422" y="1960850"/>
            <a:ext cx="7241672" cy="4827092"/>
          </a:xfrm>
          <a:prstGeom prst="rect">
            <a:avLst/>
          </a:prstGeom>
        </p:spPr>
      </p:pic>
    </p:spTree>
    <p:extLst>
      <p:ext uri="{BB962C8B-B14F-4D97-AF65-F5344CB8AC3E}">
        <p14:creationId xmlns:p14="http://schemas.microsoft.com/office/powerpoint/2010/main" val="24580877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thing, device&#10;&#10;Description generated with high confidence">
            <a:extLst>
              <a:ext uri="{FF2B5EF4-FFF2-40B4-BE49-F238E27FC236}">
                <a16:creationId xmlns:a16="http://schemas.microsoft.com/office/drawing/2014/main" id="{773CB30B-906C-4D43-83C4-7D3C8156E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9422" y="1960850"/>
            <a:ext cx="7241672" cy="4827092"/>
          </a:xfrm>
          <a:prstGeom prst="rect">
            <a:avLst/>
          </a:prstGeom>
        </p:spPr>
      </p:pic>
      <p:sp>
        <p:nvSpPr>
          <p:cNvPr id="11" name="Rectangle 10">
            <a:extLst>
              <a:ext uri="{FF2B5EF4-FFF2-40B4-BE49-F238E27FC236}">
                <a16:creationId xmlns:a16="http://schemas.microsoft.com/office/drawing/2014/main" id="{E3EEFF2A-3247-4F21-9BE8-0D5DECD975D8}"/>
              </a:ext>
            </a:extLst>
          </p:cNvPr>
          <p:cNvSpPr/>
          <p:nvPr/>
        </p:nvSpPr>
        <p:spPr>
          <a:xfrm>
            <a:off x="7609668" y="2402237"/>
            <a:ext cx="4308529" cy="384358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38C2C17-D0F3-4733-80A6-209D67104434}"/>
              </a:ext>
            </a:extLst>
          </p:cNvPr>
          <p:cNvSpPr txBox="1"/>
          <p:nvPr/>
        </p:nvSpPr>
        <p:spPr>
          <a:xfrm>
            <a:off x="8001862" y="2839212"/>
            <a:ext cx="3549370" cy="646331"/>
          </a:xfrm>
          <a:prstGeom prst="rect">
            <a:avLst/>
          </a:prstGeom>
          <a:noFill/>
        </p:spPr>
        <p:txBody>
          <a:bodyPr wrap="none" rtlCol="0">
            <a:spAutoFit/>
          </a:bodyPr>
          <a:lstStyle/>
          <a:p>
            <a:r>
              <a:rPr lang="en-US" sz="3600" dirty="0">
                <a:latin typeface="Palatino Linotype" panose="02040502050505030304" pitchFamily="18" charset="0"/>
              </a:rPr>
              <a:t>“Need to know”</a:t>
            </a:r>
          </a:p>
        </p:txBody>
      </p:sp>
      <p:sp>
        <p:nvSpPr>
          <p:cNvPr id="9" name="TextBox 8">
            <a:extLst>
              <a:ext uri="{FF2B5EF4-FFF2-40B4-BE49-F238E27FC236}">
                <a16:creationId xmlns:a16="http://schemas.microsoft.com/office/drawing/2014/main" id="{8D9BFC1E-1E3B-47CE-975C-B385386CD706}"/>
              </a:ext>
            </a:extLst>
          </p:cNvPr>
          <p:cNvSpPr txBox="1"/>
          <p:nvPr/>
        </p:nvSpPr>
        <p:spPr>
          <a:xfrm>
            <a:off x="8083615" y="4990448"/>
            <a:ext cx="3385863" cy="646331"/>
          </a:xfrm>
          <a:prstGeom prst="rect">
            <a:avLst/>
          </a:prstGeom>
          <a:noFill/>
        </p:spPr>
        <p:txBody>
          <a:bodyPr wrap="none" rtlCol="0">
            <a:spAutoFit/>
          </a:bodyPr>
          <a:lstStyle/>
          <a:p>
            <a:r>
              <a:rPr lang="en-US" sz="3600" dirty="0">
                <a:latin typeface="Palatino Linotype" panose="02040502050505030304" pitchFamily="18" charset="0"/>
              </a:rPr>
              <a:t>“Nice to know”</a:t>
            </a:r>
          </a:p>
        </p:txBody>
      </p:sp>
      <p:sp>
        <p:nvSpPr>
          <p:cNvPr id="10" name="TextBox 9">
            <a:extLst>
              <a:ext uri="{FF2B5EF4-FFF2-40B4-BE49-F238E27FC236}">
                <a16:creationId xmlns:a16="http://schemas.microsoft.com/office/drawing/2014/main" id="{8E476CD7-FEEE-4D68-99BB-0D6E2A37F2B4}"/>
              </a:ext>
            </a:extLst>
          </p:cNvPr>
          <p:cNvSpPr txBox="1"/>
          <p:nvPr/>
        </p:nvSpPr>
        <p:spPr>
          <a:xfrm>
            <a:off x="9398078" y="3914830"/>
            <a:ext cx="756938" cy="646331"/>
          </a:xfrm>
          <a:prstGeom prst="rect">
            <a:avLst/>
          </a:prstGeom>
          <a:noFill/>
        </p:spPr>
        <p:txBody>
          <a:bodyPr wrap="none" rtlCol="0">
            <a:spAutoFit/>
          </a:bodyPr>
          <a:lstStyle/>
          <a:p>
            <a:r>
              <a:rPr lang="en-US" sz="3600" dirty="0">
                <a:latin typeface="Palatino Linotype" panose="02040502050505030304" pitchFamily="18" charset="0"/>
              </a:rPr>
              <a:t>vs.</a:t>
            </a:r>
          </a:p>
        </p:txBody>
      </p:sp>
    </p:spTree>
    <p:extLst>
      <p:ext uri="{BB962C8B-B14F-4D97-AF65-F5344CB8AC3E}">
        <p14:creationId xmlns:p14="http://schemas.microsoft.com/office/powerpoint/2010/main" val="35732666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D2F7459D-44CA-4600-A8B4-9F10461B4DCE}"/>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information is required when I first reach out to service providers?</a:t>
            </a:r>
          </a:p>
        </p:txBody>
      </p:sp>
    </p:spTree>
    <p:extLst>
      <p:ext uri="{BB962C8B-B14F-4D97-AF65-F5344CB8AC3E}">
        <p14:creationId xmlns:p14="http://schemas.microsoft.com/office/powerpoint/2010/main" val="19067473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information is required when I first reach out to service providers?</a:t>
            </a:r>
          </a:p>
        </p:txBody>
      </p:sp>
      <p:sp>
        <p:nvSpPr>
          <p:cNvPr id="14" name="TextBox 13">
            <a:extLst>
              <a:ext uri="{FF2B5EF4-FFF2-40B4-BE49-F238E27FC236}">
                <a16:creationId xmlns:a16="http://schemas.microsoft.com/office/drawing/2014/main" id="{F096E424-FDC3-430D-A3BB-247897C8203D}"/>
              </a:ext>
            </a:extLst>
          </p:cNvPr>
          <p:cNvSpPr txBox="1"/>
          <p:nvPr/>
        </p:nvSpPr>
        <p:spPr>
          <a:xfrm>
            <a:off x="1821743" y="3935555"/>
            <a:ext cx="197682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Format type(s)</a:t>
            </a:r>
          </a:p>
        </p:txBody>
      </p:sp>
      <p:sp>
        <p:nvSpPr>
          <p:cNvPr id="15" name="TextBox 14">
            <a:extLst>
              <a:ext uri="{FF2B5EF4-FFF2-40B4-BE49-F238E27FC236}">
                <a16:creationId xmlns:a16="http://schemas.microsoft.com/office/drawing/2014/main" id="{F23402EF-4414-4C4C-924F-F3480F2B2052}"/>
              </a:ext>
            </a:extLst>
          </p:cNvPr>
          <p:cNvSpPr txBox="1"/>
          <p:nvPr/>
        </p:nvSpPr>
        <p:spPr>
          <a:xfrm>
            <a:off x="1821743" y="4464405"/>
            <a:ext cx="4054315"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Length of time in hours / # of items</a:t>
            </a:r>
          </a:p>
        </p:txBody>
      </p:sp>
      <p:sp>
        <p:nvSpPr>
          <p:cNvPr id="16" name="TextBox 15">
            <a:extLst>
              <a:ext uri="{FF2B5EF4-FFF2-40B4-BE49-F238E27FC236}">
                <a16:creationId xmlns:a16="http://schemas.microsoft.com/office/drawing/2014/main" id="{30998A9B-2835-476C-AC3E-EFCAD2104830}"/>
              </a:ext>
            </a:extLst>
          </p:cNvPr>
          <p:cNvSpPr txBox="1"/>
          <p:nvPr/>
        </p:nvSpPr>
        <p:spPr>
          <a:xfrm>
            <a:off x="1821743" y="4993255"/>
            <a:ext cx="151035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Condition</a:t>
            </a:r>
          </a:p>
        </p:txBody>
      </p:sp>
      <p:sp>
        <p:nvSpPr>
          <p:cNvPr id="17" name="TextBox 16">
            <a:extLst>
              <a:ext uri="{FF2B5EF4-FFF2-40B4-BE49-F238E27FC236}">
                <a16:creationId xmlns:a16="http://schemas.microsoft.com/office/drawing/2014/main" id="{F92A60DE-EDE7-47FE-BA7A-5D029A6F772E}"/>
              </a:ext>
            </a:extLst>
          </p:cNvPr>
          <p:cNvSpPr txBox="1"/>
          <p:nvPr/>
        </p:nvSpPr>
        <p:spPr>
          <a:xfrm>
            <a:off x="1821743" y="5522105"/>
            <a:ext cx="17436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Deliverables</a:t>
            </a:r>
          </a:p>
        </p:txBody>
      </p:sp>
      <p:sp>
        <p:nvSpPr>
          <p:cNvPr id="18" name="TextBox 17">
            <a:extLst>
              <a:ext uri="{FF2B5EF4-FFF2-40B4-BE49-F238E27FC236}">
                <a16:creationId xmlns:a16="http://schemas.microsoft.com/office/drawing/2014/main" id="{62DF9626-4D33-406C-B6B2-1C70EECBE9AA}"/>
              </a:ext>
            </a:extLst>
          </p:cNvPr>
          <p:cNvSpPr txBox="1"/>
          <p:nvPr/>
        </p:nvSpPr>
        <p:spPr>
          <a:xfrm>
            <a:off x="1821743" y="6050955"/>
            <a:ext cx="11737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Photos</a:t>
            </a:r>
          </a:p>
        </p:txBody>
      </p:sp>
    </p:spTree>
    <p:extLst>
      <p:ext uri="{BB962C8B-B14F-4D97-AF65-F5344CB8AC3E}">
        <p14:creationId xmlns:p14="http://schemas.microsoft.com/office/powerpoint/2010/main" val="13190934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030DEA-6E9F-41B3-AFD3-87F1A3E3EC35}"/>
              </a:ext>
            </a:extLst>
          </p:cNvPr>
          <p:cNvSpPr txBox="1"/>
          <p:nvPr/>
        </p:nvSpPr>
        <p:spPr>
          <a:xfrm>
            <a:off x="1821743" y="3935555"/>
            <a:ext cx="197682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Format type(s)</a:t>
            </a:r>
          </a:p>
        </p:txBody>
      </p:sp>
      <p:sp>
        <p:nvSpPr>
          <p:cNvPr id="8" name="TextBox 7">
            <a:extLst>
              <a:ext uri="{FF2B5EF4-FFF2-40B4-BE49-F238E27FC236}">
                <a16:creationId xmlns:a16="http://schemas.microsoft.com/office/drawing/2014/main" id="{A885D9B0-C276-4FB0-B40E-E0E7AC765F71}"/>
              </a:ext>
            </a:extLst>
          </p:cNvPr>
          <p:cNvSpPr txBox="1"/>
          <p:nvPr/>
        </p:nvSpPr>
        <p:spPr>
          <a:xfrm>
            <a:off x="1821743" y="4464405"/>
            <a:ext cx="4054315"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Length of time in hours / # of items</a:t>
            </a:r>
          </a:p>
        </p:txBody>
      </p:sp>
      <p:sp>
        <p:nvSpPr>
          <p:cNvPr id="9" name="TextBox 8">
            <a:extLst>
              <a:ext uri="{FF2B5EF4-FFF2-40B4-BE49-F238E27FC236}">
                <a16:creationId xmlns:a16="http://schemas.microsoft.com/office/drawing/2014/main" id="{DB1B6014-7880-483A-89FA-5EE890324FED}"/>
              </a:ext>
            </a:extLst>
          </p:cNvPr>
          <p:cNvSpPr txBox="1"/>
          <p:nvPr/>
        </p:nvSpPr>
        <p:spPr>
          <a:xfrm>
            <a:off x="1821743" y="4993255"/>
            <a:ext cx="151035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Condition</a:t>
            </a:r>
          </a:p>
        </p:txBody>
      </p:sp>
      <p:sp>
        <p:nvSpPr>
          <p:cNvPr id="10" name="TextBox 9">
            <a:extLst>
              <a:ext uri="{FF2B5EF4-FFF2-40B4-BE49-F238E27FC236}">
                <a16:creationId xmlns:a16="http://schemas.microsoft.com/office/drawing/2014/main" id="{118CF50E-CAD3-474B-B62A-2F9837E1922C}"/>
              </a:ext>
            </a:extLst>
          </p:cNvPr>
          <p:cNvSpPr txBox="1"/>
          <p:nvPr/>
        </p:nvSpPr>
        <p:spPr>
          <a:xfrm>
            <a:off x="1821743" y="5522105"/>
            <a:ext cx="17436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Deliverables</a:t>
            </a:r>
          </a:p>
        </p:txBody>
      </p:sp>
      <p:sp>
        <p:nvSpPr>
          <p:cNvPr id="11" name="TextBox 10">
            <a:extLst>
              <a:ext uri="{FF2B5EF4-FFF2-40B4-BE49-F238E27FC236}">
                <a16:creationId xmlns:a16="http://schemas.microsoft.com/office/drawing/2014/main" id="{C56075C7-CE70-478B-B6D9-C7504344F6B6}"/>
              </a:ext>
            </a:extLst>
          </p:cNvPr>
          <p:cNvSpPr txBox="1"/>
          <p:nvPr/>
        </p:nvSpPr>
        <p:spPr>
          <a:xfrm>
            <a:off x="1821743" y="6050955"/>
            <a:ext cx="11737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Photos</a:t>
            </a:r>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information is required when I first reach out to service providers?</a:t>
            </a:r>
          </a:p>
        </p:txBody>
      </p:sp>
      <p:sp>
        <p:nvSpPr>
          <p:cNvPr id="17" name="TextBox 16">
            <a:extLst>
              <a:ext uri="{FF2B5EF4-FFF2-40B4-BE49-F238E27FC236}">
                <a16:creationId xmlns:a16="http://schemas.microsoft.com/office/drawing/2014/main" id="{F8AD14F5-55F0-484B-98EF-B2E60B38CF27}"/>
              </a:ext>
            </a:extLst>
          </p:cNvPr>
          <p:cNvSpPr txBox="1"/>
          <p:nvPr/>
        </p:nvSpPr>
        <p:spPr>
          <a:xfrm>
            <a:off x="8782997" y="3641338"/>
            <a:ext cx="2366482" cy="369332"/>
          </a:xfrm>
          <a:prstGeom prst="rect">
            <a:avLst/>
          </a:prstGeom>
          <a:noFill/>
        </p:spPr>
        <p:txBody>
          <a:bodyPr wrap="none" rtlCol="0">
            <a:spAutoFit/>
          </a:bodyPr>
          <a:lstStyle/>
          <a:p>
            <a:r>
              <a:rPr lang="en-US" dirty="0"/>
              <a:t>Parallel or 1:1 transfer?</a:t>
            </a:r>
          </a:p>
        </p:txBody>
      </p:sp>
      <p:sp>
        <p:nvSpPr>
          <p:cNvPr id="18" name="Oval 17">
            <a:extLst>
              <a:ext uri="{FF2B5EF4-FFF2-40B4-BE49-F238E27FC236}">
                <a16:creationId xmlns:a16="http://schemas.microsoft.com/office/drawing/2014/main" id="{3B7E2233-7605-4582-A1B7-86C338861372}"/>
              </a:ext>
            </a:extLst>
          </p:cNvPr>
          <p:cNvSpPr/>
          <p:nvPr/>
        </p:nvSpPr>
        <p:spPr>
          <a:xfrm>
            <a:off x="8361757" y="3456672"/>
            <a:ext cx="3154166" cy="713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Connector: Curved 18">
            <a:extLst>
              <a:ext uri="{FF2B5EF4-FFF2-40B4-BE49-F238E27FC236}">
                <a16:creationId xmlns:a16="http://schemas.microsoft.com/office/drawing/2014/main" id="{1A114471-4190-4883-8DE4-3601411E5C88}"/>
              </a:ext>
            </a:extLst>
          </p:cNvPr>
          <p:cNvCxnSpPr>
            <a:cxnSpLocks/>
          </p:cNvCxnSpPr>
          <p:nvPr/>
        </p:nvCxnSpPr>
        <p:spPr>
          <a:xfrm flipV="1">
            <a:off x="4212005" y="3581481"/>
            <a:ext cx="4049952" cy="55104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nector: Curved 19">
            <a:extLst>
              <a:ext uri="{FF2B5EF4-FFF2-40B4-BE49-F238E27FC236}">
                <a16:creationId xmlns:a16="http://schemas.microsoft.com/office/drawing/2014/main" id="{FBF93BD9-C405-45A8-A59C-B5F3E976C343}"/>
              </a:ext>
            </a:extLst>
          </p:cNvPr>
          <p:cNvCxnSpPr>
            <a:cxnSpLocks/>
          </p:cNvCxnSpPr>
          <p:nvPr/>
        </p:nvCxnSpPr>
        <p:spPr>
          <a:xfrm flipV="1">
            <a:off x="3798566" y="4120221"/>
            <a:ext cx="4493027" cy="10787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69549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0D030DEA-6E9F-41B3-AFD3-87F1A3E3EC35}"/>
              </a:ext>
            </a:extLst>
          </p:cNvPr>
          <p:cNvSpPr txBox="1"/>
          <p:nvPr/>
        </p:nvSpPr>
        <p:spPr>
          <a:xfrm>
            <a:off x="1821743" y="3935555"/>
            <a:ext cx="197682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Format type(s)</a:t>
            </a:r>
          </a:p>
        </p:txBody>
      </p:sp>
      <p:sp>
        <p:nvSpPr>
          <p:cNvPr id="8" name="TextBox 7">
            <a:extLst>
              <a:ext uri="{FF2B5EF4-FFF2-40B4-BE49-F238E27FC236}">
                <a16:creationId xmlns:a16="http://schemas.microsoft.com/office/drawing/2014/main" id="{A885D9B0-C276-4FB0-B40E-E0E7AC765F71}"/>
              </a:ext>
            </a:extLst>
          </p:cNvPr>
          <p:cNvSpPr txBox="1"/>
          <p:nvPr/>
        </p:nvSpPr>
        <p:spPr>
          <a:xfrm>
            <a:off x="1821743" y="4464405"/>
            <a:ext cx="4054315"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Length of time in hours / # of items</a:t>
            </a:r>
          </a:p>
        </p:txBody>
      </p:sp>
      <p:sp>
        <p:nvSpPr>
          <p:cNvPr id="9" name="TextBox 8">
            <a:extLst>
              <a:ext uri="{FF2B5EF4-FFF2-40B4-BE49-F238E27FC236}">
                <a16:creationId xmlns:a16="http://schemas.microsoft.com/office/drawing/2014/main" id="{DB1B6014-7880-483A-89FA-5EE890324FED}"/>
              </a:ext>
            </a:extLst>
          </p:cNvPr>
          <p:cNvSpPr txBox="1"/>
          <p:nvPr/>
        </p:nvSpPr>
        <p:spPr>
          <a:xfrm>
            <a:off x="1821743" y="4993255"/>
            <a:ext cx="1510350"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Condition</a:t>
            </a:r>
          </a:p>
        </p:txBody>
      </p:sp>
      <p:sp>
        <p:nvSpPr>
          <p:cNvPr id="10" name="TextBox 9">
            <a:extLst>
              <a:ext uri="{FF2B5EF4-FFF2-40B4-BE49-F238E27FC236}">
                <a16:creationId xmlns:a16="http://schemas.microsoft.com/office/drawing/2014/main" id="{118CF50E-CAD3-474B-B62A-2F9837E1922C}"/>
              </a:ext>
            </a:extLst>
          </p:cNvPr>
          <p:cNvSpPr txBox="1"/>
          <p:nvPr/>
        </p:nvSpPr>
        <p:spPr>
          <a:xfrm>
            <a:off x="1821743" y="5522105"/>
            <a:ext cx="17436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Deliverables</a:t>
            </a:r>
          </a:p>
        </p:txBody>
      </p:sp>
      <p:sp>
        <p:nvSpPr>
          <p:cNvPr id="11" name="TextBox 10">
            <a:extLst>
              <a:ext uri="{FF2B5EF4-FFF2-40B4-BE49-F238E27FC236}">
                <a16:creationId xmlns:a16="http://schemas.microsoft.com/office/drawing/2014/main" id="{C56075C7-CE70-478B-B6D9-C7504344F6B6}"/>
              </a:ext>
            </a:extLst>
          </p:cNvPr>
          <p:cNvSpPr txBox="1"/>
          <p:nvPr/>
        </p:nvSpPr>
        <p:spPr>
          <a:xfrm>
            <a:off x="1821743" y="6050955"/>
            <a:ext cx="117371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Photos</a:t>
            </a:r>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information is required when I first reach out to service providers?</a:t>
            </a:r>
          </a:p>
        </p:txBody>
      </p:sp>
      <p:sp>
        <p:nvSpPr>
          <p:cNvPr id="12" name="TextBox 11">
            <a:extLst>
              <a:ext uri="{FF2B5EF4-FFF2-40B4-BE49-F238E27FC236}">
                <a16:creationId xmlns:a16="http://schemas.microsoft.com/office/drawing/2014/main" id="{C2A69D6D-A5AC-492B-87A9-F284AD096175}"/>
              </a:ext>
            </a:extLst>
          </p:cNvPr>
          <p:cNvSpPr txBox="1"/>
          <p:nvPr/>
        </p:nvSpPr>
        <p:spPr>
          <a:xfrm>
            <a:off x="8782997" y="3641338"/>
            <a:ext cx="2366482" cy="369332"/>
          </a:xfrm>
          <a:prstGeom prst="rect">
            <a:avLst/>
          </a:prstGeom>
          <a:noFill/>
        </p:spPr>
        <p:txBody>
          <a:bodyPr wrap="none" rtlCol="0">
            <a:spAutoFit/>
          </a:bodyPr>
          <a:lstStyle/>
          <a:p>
            <a:r>
              <a:rPr lang="en-US" dirty="0"/>
              <a:t>Parallel or 1:1 transfer?</a:t>
            </a:r>
          </a:p>
        </p:txBody>
      </p:sp>
      <p:sp>
        <p:nvSpPr>
          <p:cNvPr id="14" name="Oval 13">
            <a:extLst>
              <a:ext uri="{FF2B5EF4-FFF2-40B4-BE49-F238E27FC236}">
                <a16:creationId xmlns:a16="http://schemas.microsoft.com/office/drawing/2014/main" id="{B8B21FDC-DD88-43C3-AEBE-6A9F4A1C6A6D}"/>
              </a:ext>
            </a:extLst>
          </p:cNvPr>
          <p:cNvSpPr/>
          <p:nvPr/>
        </p:nvSpPr>
        <p:spPr>
          <a:xfrm>
            <a:off x="8361757" y="3456672"/>
            <a:ext cx="3154166" cy="7135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ctor: Curved 14">
            <a:extLst>
              <a:ext uri="{FF2B5EF4-FFF2-40B4-BE49-F238E27FC236}">
                <a16:creationId xmlns:a16="http://schemas.microsoft.com/office/drawing/2014/main" id="{01662912-1590-4FBB-8B67-95600A020654}"/>
              </a:ext>
            </a:extLst>
          </p:cNvPr>
          <p:cNvCxnSpPr>
            <a:cxnSpLocks/>
          </p:cNvCxnSpPr>
          <p:nvPr/>
        </p:nvCxnSpPr>
        <p:spPr>
          <a:xfrm flipV="1">
            <a:off x="4212005" y="3581481"/>
            <a:ext cx="4049952" cy="551045"/>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nector: Curved 15">
            <a:extLst>
              <a:ext uri="{FF2B5EF4-FFF2-40B4-BE49-F238E27FC236}">
                <a16:creationId xmlns:a16="http://schemas.microsoft.com/office/drawing/2014/main" id="{121E3C2D-BA55-4833-BC74-9F381F6F1CE2}"/>
              </a:ext>
            </a:extLst>
          </p:cNvPr>
          <p:cNvCxnSpPr>
            <a:cxnSpLocks/>
          </p:cNvCxnSpPr>
          <p:nvPr/>
        </p:nvCxnSpPr>
        <p:spPr>
          <a:xfrm flipV="1">
            <a:off x="3798566" y="4120221"/>
            <a:ext cx="4493027" cy="1078786"/>
          </a:xfrm>
          <a:prstGeom prst="curvedConnector3">
            <a:avLst>
              <a:gd name="adj1" fmla="val 5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BC52CEC1-3189-4EA7-99DE-9610A0A1041C}"/>
              </a:ext>
            </a:extLst>
          </p:cNvPr>
          <p:cNvSpPr txBox="1"/>
          <p:nvPr/>
        </p:nvSpPr>
        <p:spPr>
          <a:xfrm>
            <a:off x="5919100" y="5596975"/>
            <a:ext cx="2045240" cy="369332"/>
          </a:xfrm>
          <a:prstGeom prst="rect">
            <a:avLst/>
          </a:prstGeom>
          <a:noFill/>
        </p:spPr>
        <p:txBody>
          <a:bodyPr wrap="none" rtlCol="0">
            <a:spAutoFit/>
          </a:bodyPr>
          <a:lstStyle/>
          <a:p>
            <a:r>
              <a:rPr lang="en-US" dirty="0"/>
              <a:t>What types of files?</a:t>
            </a:r>
          </a:p>
        </p:txBody>
      </p:sp>
      <p:sp>
        <p:nvSpPr>
          <p:cNvPr id="18" name="TextBox 17">
            <a:extLst>
              <a:ext uri="{FF2B5EF4-FFF2-40B4-BE49-F238E27FC236}">
                <a16:creationId xmlns:a16="http://schemas.microsoft.com/office/drawing/2014/main" id="{65106717-7D9F-48B1-A22A-D469539998D5}"/>
              </a:ext>
            </a:extLst>
          </p:cNvPr>
          <p:cNvSpPr txBox="1"/>
          <p:nvPr/>
        </p:nvSpPr>
        <p:spPr>
          <a:xfrm>
            <a:off x="8173885" y="5089210"/>
            <a:ext cx="2156937" cy="369332"/>
          </a:xfrm>
          <a:prstGeom prst="rect">
            <a:avLst/>
          </a:prstGeom>
          <a:noFill/>
        </p:spPr>
        <p:txBody>
          <a:bodyPr wrap="none" rtlCol="0">
            <a:spAutoFit/>
          </a:bodyPr>
          <a:lstStyle/>
          <a:p>
            <a:r>
              <a:rPr lang="en-US" dirty="0"/>
              <a:t>Preservation masters</a:t>
            </a:r>
          </a:p>
        </p:txBody>
      </p:sp>
      <p:sp>
        <p:nvSpPr>
          <p:cNvPr id="19" name="TextBox 18">
            <a:extLst>
              <a:ext uri="{FF2B5EF4-FFF2-40B4-BE49-F238E27FC236}">
                <a16:creationId xmlns:a16="http://schemas.microsoft.com/office/drawing/2014/main" id="{8A0A8013-AEC1-4B97-90C0-BBE2E475109F}"/>
              </a:ext>
            </a:extLst>
          </p:cNvPr>
          <p:cNvSpPr txBox="1"/>
          <p:nvPr/>
        </p:nvSpPr>
        <p:spPr>
          <a:xfrm>
            <a:off x="8173885" y="5639145"/>
            <a:ext cx="2904898" cy="369332"/>
          </a:xfrm>
          <a:prstGeom prst="rect">
            <a:avLst/>
          </a:prstGeom>
          <a:noFill/>
        </p:spPr>
        <p:txBody>
          <a:bodyPr wrap="none" rtlCol="0">
            <a:spAutoFit/>
          </a:bodyPr>
          <a:lstStyle/>
          <a:p>
            <a:r>
              <a:rPr lang="en-US" dirty="0"/>
              <a:t>Production copy (mezzanine)</a:t>
            </a:r>
          </a:p>
        </p:txBody>
      </p:sp>
      <p:sp>
        <p:nvSpPr>
          <p:cNvPr id="20" name="TextBox 19">
            <a:extLst>
              <a:ext uri="{FF2B5EF4-FFF2-40B4-BE49-F238E27FC236}">
                <a16:creationId xmlns:a16="http://schemas.microsoft.com/office/drawing/2014/main" id="{EDBDBBB0-0D34-460E-9541-C49A2164F940}"/>
              </a:ext>
            </a:extLst>
          </p:cNvPr>
          <p:cNvSpPr txBox="1"/>
          <p:nvPr/>
        </p:nvSpPr>
        <p:spPr>
          <a:xfrm>
            <a:off x="8173885" y="6189080"/>
            <a:ext cx="1458733" cy="369332"/>
          </a:xfrm>
          <a:prstGeom prst="rect">
            <a:avLst/>
          </a:prstGeom>
          <a:noFill/>
        </p:spPr>
        <p:txBody>
          <a:bodyPr wrap="none" rtlCol="0">
            <a:spAutoFit/>
          </a:bodyPr>
          <a:lstStyle/>
          <a:p>
            <a:r>
              <a:rPr lang="en-US" dirty="0"/>
              <a:t>Access copies</a:t>
            </a:r>
          </a:p>
        </p:txBody>
      </p:sp>
      <p:sp>
        <p:nvSpPr>
          <p:cNvPr id="21" name="Oval 20">
            <a:extLst>
              <a:ext uri="{FF2B5EF4-FFF2-40B4-BE49-F238E27FC236}">
                <a16:creationId xmlns:a16="http://schemas.microsoft.com/office/drawing/2014/main" id="{2ACBD7BB-92AA-4EE2-8859-DA045A68D2E0}"/>
              </a:ext>
            </a:extLst>
          </p:cNvPr>
          <p:cNvSpPr/>
          <p:nvPr/>
        </p:nvSpPr>
        <p:spPr>
          <a:xfrm>
            <a:off x="5580736" y="4883459"/>
            <a:ext cx="5845995" cy="18693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Connector: Curved 21">
            <a:extLst>
              <a:ext uri="{FF2B5EF4-FFF2-40B4-BE49-F238E27FC236}">
                <a16:creationId xmlns:a16="http://schemas.microsoft.com/office/drawing/2014/main" id="{0BB5E9D5-F222-4237-9BAD-0801D87366D7}"/>
              </a:ext>
            </a:extLst>
          </p:cNvPr>
          <p:cNvCxnSpPr>
            <a:cxnSpLocks/>
          </p:cNvCxnSpPr>
          <p:nvPr/>
        </p:nvCxnSpPr>
        <p:spPr>
          <a:xfrm>
            <a:off x="3743240" y="5734488"/>
            <a:ext cx="1643865" cy="224933"/>
          </a:xfrm>
          <a:prstGeom prst="curvedConnector3">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66393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advice can you give re: seeking out and identifying the most “qualified” service provider? </a:t>
            </a:r>
          </a:p>
        </p:txBody>
      </p:sp>
    </p:spTree>
    <p:extLst>
      <p:ext uri="{BB962C8B-B14F-4D97-AF65-F5344CB8AC3E}">
        <p14:creationId xmlns:p14="http://schemas.microsoft.com/office/powerpoint/2010/main" val="214905072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advice can you give re: seeking out and identifying the most “qualified” service provider? </a:t>
            </a:r>
          </a:p>
        </p:txBody>
      </p:sp>
      <p:sp>
        <p:nvSpPr>
          <p:cNvPr id="6" name="TextBox 5">
            <a:extLst>
              <a:ext uri="{FF2B5EF4-FFF2-40B4-BE49-F238E27FC236}">
                <a16:creationId xmlns:a16="http://schemas.microsoft.com/office/drawing/2014/main" id="{07662CDD-C8D0-417C-92DF-EB7934B09B5A}"/>
              </a:ext>
            </a:extLst>
          </p:cNvPr>
          <p:cNvSpPr txBox="1"/>
          <p:nvPr/>
        </p:nvSpPr>
        <p:spPr>
          <a:xfrm>
            <a:off x="1361065" y="4326117"/>
            <a:ext cx="9573262"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Do your homework: check relevant guidelines (FADGI, IASA, …) for info on deliverables</a:t>
            </a:r>
          </a:p>
        </p:txBody>
      </p:sp>
      <p:sp>
        <p:nvSpPr>
          <p:cNvPr id="7" name="TextBox 6">
            <a:extLst>
              <a:ext uri="{FF2B5EF4-FFF2-40B4-BE49-F238E27FC236}">
                <a16:creationId xmlns:a16="http://schemas.microsoft.com/office/drawing/2014/main" id="{7F9246A9-2404-4ACF-A881-53C9F796561B}"/>
              </a:ext>
            </a:extLst>
          </p:cNvPr>
          <p:cNvSpPr txBox="1"/>
          <p:nvPr/>
        </p:nvSpPr>
        <p:spPr>
          <a:xfrm>
            <a:off x="1361065" y="3781586"/>
            <a:ext cx="4211409"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Best practices = compare 3 proposals</a:t>
            </a:r>
          </a:p>
        </p:txBody>
      </p:sp>
    </p:spTree>
    <p:extLst>
      <p:ext uri="{BB962C8B-B14F-4D97-AF65-F5344CB8AC3E}">
        <p14:creationId xmlns:p14="http://schemas.microsoft.com/office/powerpoint/2010/main" val="18640048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infrastructure should my institution have in place before we seriously consider digitization of A/V assets? Is there a minimum viable digital preservation plan we should aim for?</a:t>
            </a:r>
          </a:p>
        </p:txBody>
      </p:sp>
    </p:spTree>
    <p:extLst>
      <p:ext uri="{BB962C8B-B14F-4D97-AF65-F5344CB8AC3E}">
        <p14:creationId xmlns:p14="http://schemas.microsoft.com/office/powerpoint/2010/main" val="1790587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Shape 59"/>
          <p:cNvSpPr txBox="1">
            <a:spLocks noGrp="1"/>
          </p:cNvSpPr>
          <p:nvPr>
            <p:ph type="ctrTitle"/>
          </p:nvPr>
        </p:nvSpPr>
        <p:spPr>
          <a:xfrm>
            <a:off x="1103776" y="0"/>
            <a:ext cx="10402000" cy="2306800"/>
          </a:xfrm>
          <a:prstGeom prst="rect">
            <a:avLst/>
          </a:prstGeom>
        </p:spPr>
        <p:txBody>
          <a:bodyPr lIns="121900" tIns="121900" rIns="121900" bIns="121900" anchor="b" anchorCtr="0">
            <a:noAutofit/>
          </a:bodyPr>
          <a:lstStyle/>
          <a:p>
            <a:pPr algn="ctr"/>
            <a:r>
              <a:rPr lang="en"/>
              <a:t>Bay Area Video Coalition </a:t>
            </a:r>
          </a:p>
          <a:p>
            <a:endParaRPr sz="2400"/>
          </a:p>
        </p:txBody>
      </p:sp>
      <p:sp>
        <p:nvSpPr>
          <p:cNvPr id="60" name="Shape 60"/>
          <p:cNvSpPr txBox="1">
            <a:spLocks noGrp="1"/>
          </p:cNvSpPr>
          <p:nvPr>
            <p:ph type="subTitle" idx="1"/>
          </p:nvPr>
        </p:nvSpPr>
        <p:spPr>
          <a:xfrm>
            <a:off x="776167" y="4238233"/>
            <a:ext cx="11057200" cy="1235199"/>
          </a:xfrm>
          <a:prstGeom prst="rect">
            <a:avLst/>
          </a:prstGeom>
        </p:spPr>
        <p:txBody>
          <a:bodyPr lIns="121900" tIns="121900" rIns="121900" bIns="121900" anchor="t" anchorCtr="0">
            <a:noAutofit/>
          </a:bodyPr>
          <a:lstStyle/>
          <a:p>
            <a:endParaRPr/>
          </a:p>
          <a:p>
            <a:pPr algn="ctr"/>
            <a:r>
              <a:rPr lang="en" sz="2667"/>
              <a:t>Digital Library Federation Webinar, Wednesday, June 14</a:t>
            </a:r>
            <a:r>
              <a:rPr lang="en" sz="2667" baseline="30000"/>
              <a:t>th</a:t>
            </a:r>
          </a:p>
          <a:p>
            <a:pPr algn="ctr"/>
            <a:r>
              <a:rPr lang="en" sz="2667"/>
              <a:t>Kathy Rose O’Regan, Preservation Manager, Bay Area Video Coalition</a:t>
            </a:r>
          </a:p>
          <a:p>
            <a:endParaRPr/>
          </a:p>
          <a:p>
            <a:endParaRPr sz="2400"/>
          </a:p>
        </p:txBody>
      </p:sp>
      <p:pic>
        <p:nvPicPr>
          <p:cNvPr id="61" name="Shape 61"/>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997980" y="1380001"/>
            <a:ext cx="4613571" cy="2306799"/>
          </a:xfrm>
          <a:prstGeom prst="rect">
            <a:avLst/>
          </a:prstGeom>
          <a:noFill/>
          <a:ln>
            <a:noFill/>
          </a:ln>
        </p:spPr>
      </p:pic>
      <p:sp>
        <p:nvSpPr>
          <p:cNvPr id="62" name="Shape 62"/>
          <p:cNvSpPr/>
          <p:nvPr/>
        </p:nvSpPr>
        <p:spPr>
          <a:xfrm>
            <a:off x="359833" y="3369200"/>
            <a:ext cx="11685200" cy="568400"/>
          </a:xfrm>
          <a:prstGeom prst="rect">
            <a:avLst/>
          </a:prstGeom>
          <a:noFill/>
          <a:ln>
            <a:noFill/>
          </a:ln>
        </p:spPr>
        <p:txBody>
          <a:bodyPr lIns="121900" tIns="121900" rIns="121900" bIns="121900" anchor="ctr" anchorCtr="0">
            <a:noAutofit/>
          </a:bodyPr>
          <a:lstStyle/>
          <a:p>
            <a:pPr algn="ctr" defTabSz="1219170"/>
            <a:r>
              <a:rPr lang="en" sz="2667" kern="0">
                <a:solidFill>
                  <a:srgbClr val="FFFFFF"/>
                </a:solidFill>
                <a:latin typeface="Proxima Nova"/>
                <a:ea typeface="Proxima Nova"/>
                <a:cs typeface="Proxima Nova"/>
                <a:sym typeface="Proxima Nova"/>
              </a:rPr>
              <a:t>Effective Outsourcing with Audiovisual Digitization Service Providers</a:t>
            </a:r>
          </a:p>
        </p:txBody>
      </p:sp>
    </p:spTree>
    <p:extLst>
      <p:ext uri="{BB962C8B-B14F-4D97-AF65-F5344CB8AC3E}">
        <p14:creationId xmlns:p14="http://schemas.microsoft.com/office/powerpoint/2010/main" val="199067086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1384995"/>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type of infrastructure should my institution have in place before we seriously consider digitization of A/V assets? Is there a minimum viable digital preservation plan we should aim for?</a:t>
            </a:r>
          </a:p>
        </p:txBody>
      </p:sp>
      <p:sp>
        <p:nvSpPr>
          <p:cNvPr id="8" name="TextBox 7">
            <a:extLst>
              <a:ext uri="{FF2B5EF4-FFF2-40B4-BE49-F238E27FC236}">
                <a16:creationId xmlns:a16="http://schemas.microsoft.com/office/drawing/2014/main" id="{EECE41D7-5E9C-4038-B187-521121A48D8F}"/>
              </a:ext>
            </a:extLst>
          </p:cNvPr>
          <p:cNvSpPr txBox="1"/>
          <p:nvPr/>
        </p:nvSpPr>
        <p:spPr>
          <a:xfrm>
            <a:off x="1751657" y="3867423"/>
            <a:ext cx="1242648"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Storage</a:t>
            </a:r>
          </a:p>
        </p:txBody>
      </p:sp>
      <p:sp>
        <p:nvSpPr>
          <p:cNvPr id="9" name="TextBox 8">
            <a:extLst>
              <a:ext uri="{FF2B5EF4-FFF2-40B4-BE49-F238E27FC236}">
                <a16:creationId xmlns:a16="http://schemas.microsoft.com/office/drawing/2014/main" id="{F2815709-24C9-4A43-9AB5-B3B61DAF974A}"/>
              </a:ext>
            </a:extLst>
          </p:cNvPr>
          <p:cNvSpPr txBox="1"/>
          <p:nvPr/>
        </p:nvSpPr>
        <p:spPr>
          <a:xfrm>
            <a:off x="1751657" y="5539095"/>
            <a:ext cx="1439818"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Metadata</a:t>
            </a:r>
          </a:p>
        </p:txBody>
      </p:sp>
      <p:sp>
        <p:nvSpPr>
          <p:cNvPr id="10" name="TextBox 9">
            <a:extLst>
              <a:ext uri="{FF2B5EF4-FFF2-40B4-BE49-F238E27FC236}">
                <a16:creationId xmlns:a16="http://schemas.microsoft.com/office/drawing/2014/main" id="{2125A213-04FD-4302-9BBC-FB029C7536B0}"/>
              </a:ext>
            </a:extLst>
          </p:cNvPr>
          <p:cNvSpPr txBox="1"/>
          <p:nvPr/>
        </p:nvSpPr>
        <p:spPr>
          <a:xfrm>
            <a:off x="1751657" y="6096319"/>
            <a:ext cx="1742785"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File Formats</a:t>
            </a:r>
          </a:p>
        </p:txBody>
      </p:sp>
      <p:sp>
        <p:nvSpPr>
          <p:cNvPr id="11" name="TextBox 10">
            <a:extLst>
              <a:ext uri="{FF2B5EF4-FFF2-40B4-BE49-F238E27FC236}">
                <a16:creationId xmlns:a16="http://schemas.microsoft.com/office/drawing/2014/main" id="{12CAE31E-4813-46B3-A9BB-BD74A66D47A0}"/>
              </a:ext>
            </a:extLst>
          </p:cNvPr>
          <p:cNvSpPr txBox="1"/>
          <p:nvPr/>
        </p:nvSpPr>
        <p:spPr>
          <a:xfrm>
            <a:off x="1751657" y="4424647"/>
            <a:ext cx="1058303"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Fixity</a:t>
            </a:r>
          </a:p>
        </p:txBody>
      </p:sp>
      <p:sp>
        <p:nvSpPr>
          <p:cNvPr id="12" name="TextBox 11">
            <a:extLst>
              <a:ext uri="{FF2B5EF4-FFF2-40B4-BE49-F238E27FC236}">
                <a16:creationId xmlns:a16="http://schemas.microsoft.com/office/drawing/2014/main" id="{42DF425C-93B4-4E5F-84BB-6EE5C9D5C9C2}"/>
              </a:ext>
            </a:extLst>
          </p:cNvPr>
          <p:cNvSpPr txBox="1"/>
          <p:nvPr/>
        </p:nvSpPr>
        <p:spPr>
          <a:xfrm>
            <a:off x="1751657" y="4981871"/>
            <a:ext cx="1309974"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Security</a:t>
            </a:r>
          </a:p>
        </p:txBody>
      </p:sp>
    </p:spTree>
    <p:extLst>
      <p:ext uri="{BB962C8B-B14F-4D97-AF65-F5344CB8AC3E}">
        <p14:creationId xmlns:p14="http://schemas.microsoft.com/office/powerpoint/2010/main" val="36242006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are some strategies and/or important considerations for when I am prepping materials to go to service provider?</a:t>
            </a:r>
          </a:p>
        </p:txBody>
      </p:sp>
    </p:spTree>
    <p:extLst>
      <p:ext uri="{BB962C8B-B14F-4D97-AF65-F5344CB8AC3E}">
        <p14:creationId xmlns:p14="http://schemas.microsoft.com/office/powerpoint/2010/main" val="39047866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347D317-A6B6-4BCE-9F1B-63BB3E5C00EA}"/>
              </a:ext>
            </a:extLst>
          </p:cNvPr>
          <p:cNvSpPr/>
          <p:nvPr/>
        </p:nvSpPr>
        <p:spPr>
          <a:xfrm>
            <a:off x="0" y="0"/>
            <a:ext cx="12192000" cy="18907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BE0E84-51C2-4747-80BA-0970680705F2}"/>
              </a:ext>
            </a:extLst>
          </p:cNvPr>
          <p:cNvSpPr>
            <a:spLocks noGrp="1"/>
          </p:cNvSpPr>
          <p:nvPr>
            <p:ph type="title"/>
          </p:nvPr>
        </p:nvSpPr>
        <p:spPr/>
        <p:txBody>
          <a:bodyPr>
            <a:normAutofit/>
          </a:bodyPr>
          <a:lstStyle/>
          <a:p>
            <a:pPr algn="ctr"/>
            <a:r>
              <a:rPr lang="en-US" sz="6000" dirty="0">
                <a:solidFill>
                  <a:schemeClr val="bg1"/>
                </a:solidFill>
                <a:latin typeface="Palatino Linotype" panose="02040502050505030304" pitchFamily="18" charset="0"/>
              </a:rPr>
              <a:t>Moderated Discussion</a:t>
            </a:r>
          </a:p>
        </p:txBody>
      </p:sp>
      <p:sp>
        <p:nvSpPr>
          <p:cNvPr id="5" name="Rectangle 4">
            <a:extLst>
              <a:ext uri="{FF2B5EF4-FFF2-40B4-BE49-F238E27FC236}">
                <a16:creationId xmlns:a16="http://schemas.microsoft.com/office/drawing/2014/main" id="{5D58ACF7-488D-427A-A8DE-7B2674825ECF}"/>
              </a:ext>
            </a:extLst>
          </p:cNvPr>
          <p:cNvSpPr/>
          <p:nvPr/>
        </p:nvSpPr>
        <p:spPr>
          <a:xfrm>
            <a:off x="0" y="1890793"/>
            <a:ext cx="12192000" cy="496720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6FE381E-536B-4B55-BF71-99C54287AEA9}"/>
              </a:ext>
            </a:extLst>
          </p:cNvPr>
          <p:cNvSpPr txBox="1"/>
          <p:nvPr/>
        </p:nvSpPr>
        <p:spPr>
          <a:xfrm>
            <a:off x="600084" y="2393015"/>
            <a:ext cx="1115878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latin typeface="Palatino Linotype" panose="02040502050505030304" pitchFamily="18" charset="0"/>
              </a:rPr>
              <a:t>What are some strategies and/or important considerations for when I am prepping materials to go to service provider?</a:t>
            </a:r>
          </a:p>
        </p:txBody>
      </p:sp>
      <p:sp>
        <p:nvSpPr>
          <p:cNvPr id="14" name="TextBox 13">
            <a:extLst>
              <a:ext uri="{FF2B5EF4-FFF2-40B4-BE49-F238E27FC236}">
                <a16:creationId xmlns:a16="http://schemas.microsoft.com/office/drawing/2014/main" id="{C3303A05-F8EC-44B6-AA2E-C21BC32CB901}"/>
              </a:ext>
            </a:extLst>
          </p:cNvPr>
          <p:cNvSpPr txBox="1"/>
          <p:nvPr/>
        </p:nvSpPr>
        <p:spPr>
          <a:xfrm>
            <a:off x="1751657" y="3867423"/>
            <a:ext cx="1369286" cy="369332"/>
          </a:xfrm>
          <a:prstGeom prst="rect">
            <a:avLst/>
          </a:prstGeom>
          <a:noFill/>
        </p:spPr>
        <p:txBody>
          <a:bodyPr wrap="none" rtlCol="0">
            <a:spAutoFit/>
          </a:bodyPr>
          <a:lstStyle/>
          <a:p>
            <a:pPr marL="285750" indent="-285750">
              <a:buFont typeface="Arial" panose="020B0604020202020204" pitchFamily="34" charset="0"/>
              <a:buChar char="•"/>
            </a:pPr>
            <a:r>
              <a:rPr lang="en-US" dirty="0">
                <a:latin typeface="Palatino Linotype" panose="02040502050505030304" pitchFamily="18" charset="0"/>
              </a:rPr>
              <a:t>Manifest</a:t>
            </a:r>
          </a:p>
        </p:txBody>
      </p:sp>
    </p:spTree>
    <p:extLst>
      <p:ext uri="{BB962C8B-B14F-4D97-AF65-F5344CB8AC3E}">
        <p14:creationId xmlns:p14="http://schemas.microsoft.com/office/powerpoint/2010/main" val="5988957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9A524131-E046-41C8-9CD1-B8D7F3AA25A4}"/>
              </a:ext>
            </a:extLst>
          </p:cNvPr>
          <p:cNvSpPr/>
          <p:nvPr/>
        </p:nvSpPr>
        <p:spPr>
          <a:xfrm>
            <a:off x="0" y="0"/>
            <a:ext cx="12192000" cy="36919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21766B6-9C71-4C88-9B50-68813276FA95}"/>
              </a:ext>
            </a:extLst>
          </p:cNvPr>
          <p:cNvSpPr>
            <a:spLocks noGrp="1"/>
          </p:cNvSpPr>
          <p:nvPr>
            <p:ph type="ctrTitle"/>
          </p:nvPr>
        </p:nvSpPr>
        <p:spPr>
          <a:xfrm>
            <a:off x="-163052" y="196817"/>
            <a:ext cx="5248759" cy="3304246"/>
          </a:xfrm>
        </p:spPr>
        <p:txBody>
          <a:bodyPr>
            <a:normAutofit fontScale="90000"/>
          </a:bodyPr>
          <a:lstStyle/>
          <a:p>
            <a:r>
              <a:rPr lang="en-US" dirty="0">
                <a:solidFill>
                  <a:schemeClr val="bg1"/>
                </a:solidFill>
                <a:latin typeface="Palatino Linotype" panose="02040502050505030304" pitchFamily="18" charset="0"/>
              </a:rPr>
              <a:t>Strategies for Audiovisual Digitization Projects</a:t>
            </a:r>
          </a:p>
        </p:txBody>
      </p:sp>
      <p:sp>
        <p:nvSpPr>
          <p:cNvPr id="3" name="Subtitle 2">
            <a:extLst>
              <a:ext uri="{FF2B5EF4-FFF2-40B4-BE49-F238E27FC236}">
                <a16:creationId xmlns:a16="http://schemas.microsoft.com/office/drawing/2014/main" id="{5B443A3B-0A6E-4A7F-9471-B11FF66EA031}"/>
              </a:ext>
            </a:extLst>
          </p:cNvPr>
          <p:cNvSpPr>
            <a:spLocks noGrp="1"/>
          </p:cNvSpPr>
          <p:nvPr>
            <p:ph type="subTitle" idx="1"/>
          </p:nvPr>
        </p:nvSpPr>
        <p:spPr>
          <a:xfrm>
            <a:off x="4874258" y="333550"/>
            <a:ext cx="7223603" cy="675494"/>
          </a:xfrm>
        </p:spPr>
        <p:txBody>
          <a:bodyPr>
            <a:noAutofit/>
          </a:bodyPr>
          <a:lstStyle/>
          <a:p>
            <a:r>
              <a:rPr lang="en-US" sz="3200" b="1" dirty="0">
                <a:solidFill>
                  <a:schemeClr val="bg1"/>
                </a:solidFill>
                <a:latin typeface="Palatino Linotype" panose="02040502050505030304" pitchFamily="18" charset="0"/>
              </a:rPr>
              <a:t>NEXT WEEK!</a:t>
            </a:r>
          </a:p>
          <a:p>
            <a:r>
              <a:rPr lang="en-US" sz="3200" b="1" dirty="0">
                <a:solidFill>
                  <a:schemeClr val="bg1"/>
                </a:solidFill>
                <a:latin typeface="Palatino Linotype" panose="02040502050505030304" pitchFamily="18" charset="0"/>
              </a:rPr>
              <a:t>Low-Cost, DIY, and Community-Based Approaches to Audiovisual Digitization</a:t>
            </a:r>
          </a:p>
          <a:p>
            <a:endParaRPr lang="en-US" sz="3200" dirty="0">
              <a:solidFill>
                <a:schemeClr val="bg1"/>
              </a:solidFill>
              <a:latin typeface="Palatino Linotype" panose="02040502050505030304" pitchFamily="18" charset="0"/>
            </a:endParaRPr>
          </a:p>
          <a:p>
            <a:r>
              <a:rPr lang="en-US" sz="3200" dirty="0">
                <a:solidFill>
                  <a:schemeClr val="bg1"/>
                </a:solidFill>
                <a:latin typeface="Palatino Linotype" panose="02040502050505030304" pitchFamily="18" charset="0"/>
              </a:rPr>
              <a:t>Wednesday, June 21, 2017 @ 2 PM ET</a:t>
            </a:r>
          </a:p>
        </p:txBody>
      </p:sp>
      <p:sp>
        <p:nvSpPr>
          <p:cNvPr id="4" name="TextBox 3">
            <a:extLst>
              <a:ext uri="{FF2B5EF4-FFF2-40B4-BE49-F238E27FC236}">
                <a16:creationId xmlns:a16="http://schemas.microsoft.com/office/drawing/2014/main" id="{50F6D923-E15C-4358-8824-503EC69134C9}"/>
              </a:ext>
            </a:extLst>
          </p:cNvPr>
          <p:cNvSpPr txBox="1"/>
          <p:nvPr/>
        </p:nvSpPr>
        <p:spPr>
          <a:xfrm>
            <a:off x="1357726" y="4062255"/>
            <a:ext cx="2688813" cy="923330"/>
          </a:xfrm>
          <a:prstGeom prst="rect">
            <a:avLst/>
          </a:prstGeom>
          <a:noFill/>
        </p:spPr>
        <p:txBody>
          <a:bodyPr wrap="none" rtlCol="0">
            <a:spAutoFit/>
          </a:bodyPr>
          <a:lstStyle/>
          <a:p>
            <a:r>
              <a:rPr lang="en-US" dirty="0">
                <a:latin typeface="Palatino Linotype" panose="02040502050505030304" pitchFamily="18" charset="0"/>
              </a:rPr>
              <a:t>Moderator:</a:t>
            </a:r>
          </a:p>
          <a:p>
            <a:r>
              <a:rPr lang="en-US" b="1" dirty="0">
                <a:latin typeface="Palatino Linotype" panose="02040502050505030304" pitchFamily="18" charset="0"/>
              </a:rPr>
              <a:t>Wayne Graham</a:t>
            </a:r>
          </a:p>
          <a:p>
            <a:r>
              <a:rPr lang="en-US" dirty="0">
                <a:latin typeface="Palatino Linotype" panose="02040502050505030304" pitchFamily="18" charset="0"/>
              </a:rPr>
              <a:t>Technical Director, CLIR</a:t>
            </a:r>
          </a:p>
        </p:txBody>
      </p:sp>
      <p:sp>
        <p:nvSpPr>
          <p:cNvPr id="5" name="TextBox 4">
            <a:extLst>
              <a:ext uri="{FF2B5EF4-FFF2-40B4-BE49-F238E27FC236}">
                <a16:creationId xmlns:a16="http://schemas.microsoft.com/office/drawing/2014/main" id="{1B494352-C15B-452B-A189-7035C97A3D2E}"/>
              </a:ext>
            </a:extLst>
          </p:cNvPr>
          <p:cNvSpPr txBox="1"/>
          <p:nvPr/>
        </p:nvSpPr>
        <p:spPr>
          <a:xfrm>
            <a:off x="5085707" y="4062255"/>
            <a:ext cx="3074895" cy="923330"/>
          </a:xfrm>
          <a:prstGeom prst="rect">
            <a:avLst/>
          </a:prstGeom>
          <a:noFill/>
        </p:spPr>
        <p:txBody>
          <a:bodyPr wrap="square" rtlCol="0">
            <a:spAutoFit/>
          </a:bodyPr>
          <a:lstStyle/>
          <a:p>
            <a:r>
              <a:rPr lang="en-US" b="1" dirty="0">
                <a:latin typeface="Palatino Linotype" panose="02040502050505030304" pitchFamily="18" charset="0"/>
              </a:rPr>
              <a:t>Kathy </a:t>
            </a:r>
            <a:r>
              <a:rPr lang="en-US" b="1" dirty="0" err="1">
                <a:latin typeface="Palatino Linotype" panose="02040502050505030304" pitchFamily="18" charset="0"/>
              </a:rPr>
              <a:t>O’Regan</a:t>
            </a:r>
            <a:endParaRPr lang="en-US" b="1" dirty="0">
              <a:latin typeface="Palatino Linotype" panose="02040502050505030304" pitchFamily="18" charset="0"/>
            </a:endParaRPr>
          </a:p>
          <a:p>
            <a:r>
              <a:rPr lang="en-US" dirty="0">
                <a:latin typeface="Palatino Linotype" panose="02040502050505030304" pitchFamily="18" charset="0"/>
              </a:rPr>
              <a:t>Bay Area Video Coalition</a:t>
            </a:r>
          </a:p>
          <a:p>
            <a:r>
              <a:rPr lang="en-US" dirty="0">
                <a:latin typeface="Palatino Linotype" panose="02040502050505030304" pitchFamily="18" charset="0"/>
              </a:rPr>
              <a:t>kathyoregan@bavc.org</a:t>
            </a:r>
          </a:p>
        </p:txBody>
      </p:sp>
      <p:sp>
        <p:nvSpPr>
          <p:cNvPr id="6" name="TextBox 5">
            <a:extLst>
              <a:ext uri="{FF2B5EF4-FFF2-40B4-BE49-F238E27FC236}">
                <a16:creationId xmlns:a16="http://schemas.microsoft.com/office/drawing/2014/main" id="{E2E8559D-8C13-4953-9E47-75D87D443976}"/>
              </a:ext>
            </a:extLst>
          </p:cNvPr>
          <p:cNvSpPr txBox="1"/>
          <p:nvPr/>
        </p:nvSpPr>
        <p:spPr>
          <a:xfrm>
            <a:off x="8486060" y="5284015"/>
            <a:ext cx="3037223" cy="1200329"/>
          </a:xfrm>
          <a:prstGeom prst="rect">
            <a:avLst/>
          </a:prstGeom>
          <a:noFill/>
        </p:spPr>
        <p:txBody>
          <a:bodyPr wrap="square" rtlCol="0">
            <a:spAutoFit/>
          </a:bodyPr>
          <a:lstStyle/>
          <a:p>
            <a:r>
              <a:rPr lang="en-US" b="1" dirty="0">
                <a:latin typeface="Palatino Linotype" panose="02040502050505030304" pitchFamily="18" charset="0"/>
              </a:rPr>
              <a:t>Bryce Roe</a:t>
            </a:r>
          </a:p>
          <a:p>
            <a:r>
              <a:rPr lang="en-US" dirty="0">
                <a:latin typeface="Palatino Linotype" panose="02040502050505030304" pitchFamily="18" charset="0"/>
              </a:rPr>
              <a:t>Northeast Document </a:t>
            </a:r>
          </a:p>
          <a:p>
            <a:r>
              <a:rPr lang="en-US" dirty="0">
                <a:latin typeface="Palatino Linotype" panose="02040502050505030304" pitchFamily="18" charset="0"/>
              </a:rPr>
              <a:t>Conservation Center</a:t>
            </a:r>
          </a:p>
          <a:p>
            <a:r>
              <a:rPr lang="en-US" dirty="0">
                <a:latin typeface="Palatino Linotype" panose="02040502050505030304" pitchFamily="18" charset="0"/>
              </a:rPr>
              <a:t>broe@nedcc.org</a:t>
            </a:r>
          </a:p>
        </p:txBody>
      </p:sp>
      <p:sp>
        <p:nvSpPr>
          <p:cNvPr id="8" name="TextBox 7">
            <a:extLst>
              <a:ext uri="{FF2B5EF4-FFF2-40B4-BE49-F238E27FC236}">
                <a16:creationId xmlns:a16="http://schemas.microsoft.com/office/drawing/2014/main" id="{75EB4F4A-6332-45CA-BCC9-0DE8CF13C4C5}"/>
              </a:ext>
            </a:extLst>
          </p:cNvPr>
          <p:cNvSpPr txBox="1"/>
          <p:nvPr/>
        </p:nvSpPr>
        <p:spPr>
          <a:xfrm>
            <a:off x="5085707" y="5284015"/>
            <a:ext cx="2883137" cy="1200329"/>
          </a:xfrm>
          <a:prstGeom prst="rect">
            <a:avLst/>
          </a:prstGeom>
          <a:noFill/>
        </p:spPr>
        <p:txBody>
          <a:bodyPr wrap="square" rtlCol="0">
            <a:spAutoFit/>
          </a:bodyPr>
          <a:lstStyle/>
          <a:p>
            <a:r>
              <a:rPr lang="en-US" b="1" dirty="0">
                <a:latin typeface="Palatino Linotype" panose="02040502050505030304" pitchFamily="18" charset="0"/>
              </a:rPr>
              <a:t>Jan Jones</a:t>
            </a:r>
          </a:p>
          <a:p>
            <a:r>
              <a:rPr lang="en-US" dirty="0">
                <a:latin typeface="Palatino Linotype" panose="02040502050505030304" pitchFamily="18" charset="0"/>
              </a:rPr>
              <a:t>Memnon Archiving Services</a:t>
            </a:r>
          </a:p>
          <a:p>
            <a:r>
              <a:rPr lang="en-US" dirty="0">
                <a:latin typeface="Palatino Linotype" panose="02040502050505030304" pitchFamily="18" charset="0"/>
              </a:rPr>
              <a:t>jan.jones@memnon.com</a:t>
            </a:r>
          </a:p>
        </p:txBody>
      </p:sp>
      <p:sp>
        <p:nvSpPr>
          <p:cNvPr id="9" name="TextBox 8">
            <a:extLst>
              <a:ext uri="{FF2B5EF4-FFF2-40B4-BE49-F238E27FC236}">
                <a16:creationId xmlns:a16="http://schemas.microsoft.com/office/drawing/2014/main" id="{CFC11D59-EA21-4771-900D-D601FFCE2C8D}"/>
              </a:ext>
            </a:extLst>
          </p:cNvPr>
          <p:cNvSpPr txBox="1"/>
          <p:nvPr/>
        </p:nvSpPr>
        <p:spPr>
          <a:xfrm>
            <a:off x="8448388" y="4065353"/>
            <a:ext cx="3074895" cy="923330"/>
          </a:xfrm>
          <a:prstGeom prst="rect">
            <a:avLst/>
          </a:prstGeom>
          <a:noFill/>
        </p:spPr>
        <p:txBody>
          <a:bodyPr wrap="square" rtlCol="0">
            <a:spAutoFit/>
          </a:bodyPr>
          <a:lstStyle/>
          <a:p>
            <a:r>
              <a:rPr lang="en-US" b="1" dirty="0">
                <a:latin typeface="Palatino Linotype" panose="02040502050505030304" pitchFamily="18" charset="0"/>
              </a:rPr>
              <a:t>Diana Little</a:t>
            </a:r>
          </a:p>
          <a:p>
            <a:r>
              <a:rPr lang="en-US" dirty="0">
                <a:latin typeface="Palatino Linotype" panose="02040502050505030304" pitchFamily="18" charset="0"/>
              </a:rPr>
              <a:t>The </a:t>
            </a:r>
            <a:r>
              <a:rPr lang="en-US" dirty="0" err="1">
                <a:latin typeface="Palatino Linotype" panose="02040502050505030304" pitchFamily="18" charset="0"/>
              </a:rPr>
              <a:t>MediaPreserve</a:t>
            </a:r>
            <a:endParaRPr lang="en-US" dirty="0">
              <a:latin typeface="Palatino Linotype" panose="02040502050505030304" pitchFamily="18" charset="0"/>
            </a:endParaRPr>
          </a:p>
          <a:p>
            <a:r>
              <a:rPr lang="en-US" dirty="0">
                <a:latin typeface="Palatino Linotype" panose="02040502050505030304" pitchFamily="18" charset="0"/>
              </a:rPr>
              <a:t>little@themediapreserve.org</a:t>
            </a:r>
          </a:p>
        </p:txBody>
      </p:sp>
      <p:cxnSp>
        <p:nvCxnSpPr>
          <p:cNvPr id="10" name="Straight Connector 9">
            <a:extLst>
              <a:ext uri="{FF2B5EF4-FFF2-40B4-BE49-F238E27FC236}">
                <a16:creationId xmlns:a16="http://schemas.microsoft.com/office/drawing/2014/main" id="{01737294-30C3-4CFA-B62C-5916A0C8A307}"/>
              </a:ext>
            </a:extLst>
          </p:cNvPr>
          <p:cNvCxnSpPr>
            <a:cxnSpLocks/>
          </p:cNvCxnSpPr>
          <p:nvPr/>
        </p:nvCxnSpPr>
        <p:spPr>
          <a:xfrm>
            <a:off x="4818580" y="3691905"/>
            <a:ext cx="0" cy="3166095"/>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83C2669D-9F2F-4B8B-9A24-F08D9ED700DA}"/>
              </a:ext>
            </a:extLst>
          </p:cNvPr>
          <p:cNvCxnSpPr>
            <a:cxnSpLocks/>
          </p:cNvCxnSpPr>
          <p:nvPr/>
        </p:nvCxnSpPr>
        <p:spPr>
          <a:xfrm>
            <a:off x="0" y="3691905"/>
            <a:ext cx="12192000" cy="0"/>
          </a:xfrm>
          <a:prstGeom prst="line">
            <a:avLst/>
          </a:prstGeom>
        </p:spPr>
        <p:style>
          <a:lnRef idx="1">
            <a:schemeClr val="dk1"/>
          </a:lnRef>
          <a:fillRef idx="0">
            <a:schemeClr val="dk1"/>
          </a:fillRef>
          <a:effectRef idx="0">
            <a:schemeClr val="dk1"/>
          </a:effectRef>
          <a:fontRef idx="minor">
            <a:schemeClr val="tx1"/>
          </a:fontRef>
        </p:style>
      </p:cxnSp>
      <p:pic>
        <p:nvPicPr>
          <p:cNvPr id="18" name="Picture 17" descr="A red and white sign&#10;&#10;Description generated with very high confidence">
            <a:extLst>
              <a:ext uri="{FF2B5EF4-FFF2-40B4-BE49-F238E27FC236}">
                <a16:creationId xmlns:a16="http://schemas.microsoft.com/office/drawing/2014/main" id="{18600428-12D9-40DD-9836-4B4D7F46A0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9612" y="5284015"/>
            <a:ext cx="1048260" cy="1048260"/>
          </a:xfrm>
          <a:prstGeom prst="rect">
            <a:avLst/>
          </a:prstGeom>
        </p:spPr>
      </p:pic>
      <p:pic>
        <p:nvPicPr>
          <p:cNvPr id="23" name="Picture 22" descr="A picture containing computer, indoor, thing&#10;&#10;Description generated with high confidence">
            <a:extLst>
              <a:ext uri="{FF2B5EF4-FFF2-40B4-BE49-F238E27FC236}">
                <a16:creationId xmlns:a16="http://schemas.microsoft.com/office/drawing/2014/main" id="{817FFDC9-86A1-4EAA-B84C-6454BA6C30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047662" y="5355934"/>
            <a:ext cx="2324616" cy="976341"/>
          </a:xfrm>
          <a:prstGeom prst="rect">
            <a:avLst/>
          </a:prstGeom>
        </p:spPr>
      </p:pic>
      <p:cxnSp>
        <p:nvCxnSpPr>
          <p:cNvPr id="11" name="Straight Connector 10">
            <a:extLst>
              <a:ext uri="{FF2B5EF4-FFF2-40B4-BE49-F238E27FC236}">
                <a16:creationId xmlns:a16="http://schemas.microsoft.com/office/drawing/2014/main" id="{345C7D10-4B6C-4A65-8B0B-BA3947056680}"/>
              </a:ext>
            </a:extLst>
          </p:cNvPr>
          <p:cNvCxnSpPr/>
          <p:nvPr/>
        </p:nvCxnSpPr>
        <p:spPr>
          <a:xfrm>
            <a:off x="6378290" y="2572718"/>
            <a:ext cx="421553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92468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415600" y="593367"/>
            <a:ext cx="11250373" cy="8448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000" b="1" dirty="0"/>
              <a:t>BAVC - A Bay Area Community Hub</a:t>
            </a:r>
          </a:p>
        </p:txBody>
      </p:sp>
      <p:sp>
        <p:nvSpPr>
          <p:cNvPr id="68" name="Shape 68"/>
          <p:cNvSpPr txBox="1">
            <a:spLocks noGrp="1"/>
          </p:cNvSpPr>
          <p:nvPr>
            <p:ph type="body" idx="1"/>
          </p:nvPr>
        </p:nvSpPr>
        <p:spPr>
          <a:xfrm>
            <a:off x="415600" y="1438167"/>
            <a:ext cx="11360800" cy="4555200"/>
          </a:xfrm>
          <a:prstGeom prst="rect">
            <a:avLst/>
          </a:prstGeom>
        </p:spPr>
        <p:txBody>
          <a:bodyPr lIns="121900" tIns="121900" rIns="121900" bIns="121900" anchor="t" anchorCtr="0">
            <a:noAutofit/>
          </a:bodyPr>
          <a:lstStyle/>
          <a:p>
            <a:pPr marL="609585" indent="-516454">
              <a:buFont typeface="Arial"/>
              <a:buChar char="•"/>
            </a:pPr>
            <a:r>
              <a:rPr lang="en" dirty="0"/>
              <a:t>Operational for 40 years +</a:t>
            </a:r>
          </a:p>
          <a:p>
            <a:pPr marL="609585" indent="-516454">
              <a:buFont typeface="Arial"/>
              <a:buChar char="•"/>
            </a:pPr>
            <a:r>
              <a:rPr lang="en" dirty="0"/>
              <a:t>Non-Profit</a:t>
            </a:r>
          </a:p>
          <a:p>
            <a:pPr marL="609585" indent="-516454">
              <a:buFont typeface="Arial"/>
              <a:buChar char="•"/>
            </a:pPr>
            <a:r>
              <a:rPr lang="en" dirty="0"/>
              <a:t>Bay Area community hub                                                      for all things media </a:t>
            </a:r>
          </a:p>
          <a:p>
            <a:pPr marL="609585" indent="-516454">
              <a:buFont typeface="Arial"/>
              <a:buChar char="•"/>
            </a:pPr>
            <a:r>
              <a:rPr lang="en" dirty="0"/>
              <a:t>Focus on education, content </a:t>
            </a:r>
            <a:r>
              <a:rPr lang="en-US" dirty="0"/>
              <a:t>creation,                                                                        and </a:t>
            </a:r>
            <a:r>
              <a:rPr lang="en" dirty="0"/>
              <a:t>preservation</a:t>
            </a:r>
          </a:p>
          <a:p>
            <a:pPr marL="609585" indent="-516454">
              <a:buFont typeface="Arial"/>
              <a:buChar char="•"/>
            </a:pPr>
            <a:r>
              <a:rPr lang="en" dirty="0"/>
              <a:t>Inclusive, diverse, welcoming</a:t>
            </a:r>
            <a:r>
              <a:rPr lang="en-US" dirty="0"/>
              <a:t> and                                                                    safe environment</a:t>
            </a:r>
            <a:endParaRPr lang="en" dirty="0"/>
          </a:p>
          <a:p>
            <a:endParaRPr dirty="0"/>
          </a:p>
        </p:txBody>
      </p:sp>
      <p:sp>
        <p:nvSpPr>
          <p:cNvPr id="69" name="Shape 69"/>
          <p:cNvSpPr txBox="1"/>
          <p:nvPr/>
        </p:nvSpPr>
        <p:spPr>
          <a:xfrm>
            <a:off x="7521613" y="806393"/>
            <a:ext cx="7092000" cy="827200"/>
          </a:xfrm>
          <a:prstGeom prst="rect">
            <a:avLst/>
          </a:prstGeom>
          <a:noFill/>
          <a:ln>
            <a:noFill/>
          </a:ln>
        </p:spPr>
        <p:txBody>
          <a:bodyPr lIns="121900" tIns="121900" rIns="121900" bIns="121900" anchor="t" anchorCtr="0">
            <a:noAutofit/>
          </a:bodyPr>
          <a:lstStyle/>
          <a:p>
            <a:pPr defTabSz="1219170"/>
            <a:endParaRPr sz="1867" kern="0">
              <a:solidFill>
                <a:srgbClr val="000000"/>
              </a:solidFill>
              <a:latin typeface="Arial"/>
              <a:cs typeface="Arial"/>
              <a:sym typeface="Arial"/>
            </a:endParaRPr>
          </a:p>
        </p:txBody>
      </p:sp>
      <p:pic>
        <p:nvPicPr>
          <p:cNvPr id="70" name="Shape 70"/>
          <p:cNvPicPr preferRelativeResize="0"/>
          <p:nvPr/>
        </p:nvPicPr>
        <p:blipFill>
          <a:blip r:embed="rId3">
            <a:alphaModFix/>
            <a:extLst>
              <a:ext uri="{28A0092B-C50C-407E-A947-70E740481C1C}">
                <a14:useLocalDpi xmlns:a14="http://schemas.microsoft.com/office/drawing/2010/main"/>
              </a:ext>
            </a:extLst>
          </a:blip>
          <a:stretch>
            <a:fillRect/>
          </a:stretch>
        </p:blipFill>
        <p:spPr>
          <a:xfrm>
            <a:off x="6276931" y="1633594"/>
            <a:ext cx="5080000" cy="4884573"/>
          </a:xfrm>
          <a:prstGeom prst="rect">
            <a:avLst/>
          </a:prstGeom>
          <a:noFill/>
          <a:ln>
            <a:noFill/>
          </a:ln>
        </p:spPr>
      </p:pic>
    </p:spTree>
    <p:extLst>
      <p:ext uri="{BB962C8B-B14F-4D97-AF65-F5344CB8AC3E}">
        <p14:creationId xmlns:p14="http://schemas.microsoft.com/office/powerpoint/2010/main" val="3808287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extLst>
              <a:ext uri="{28A0092B-C50C-407E-A947-70E740481C1C}">
                <a14:useLocalDpi xmlns:a14="http://schemas.microsoft.com/office/drawing/2010/main"/>
              </a:ext>
            </a:extLst>
          </a:blip>
          <a:stretch>
            <a:fillRect/>
          </a:stretch>
        </a:blipFill>
        <a:effectLst/>
      </p:bgPr>
    </p:bg>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15600" y="593367"/>
            <a:ext cx="11360800" cy="896000"/>
          </a:xfrm>
          <a:prstGeom prst="rect">
            <a:avLst/>
          </a:prstGeom>
          <a:ln w="76200" cap="flat" cmpd="sng">
            <a:solidFill>
              <a:schemeClr val="dk2"/>
            </a:solidFill>
            <a:prstDash val="solid"/>
            <a:round/>
            <a:headEnd type="none" w="med" len="med"/>
            <a:tailEnd type="none" w="med" len="med"/>
          </a:ln>
        </p:spPr>
        <p:txBody>
          <a:bodyPr lIns="121900" tIns="121900" rIns="121900" bIns="121900" anchor="t" anchorCtr="0">
            <a:noAutofit/>
          </a:bodyPr>
          <a:lstStyle/>
          <a:p>
            <a:r>
              <a:rPr lang="en" sz="4800" b="1"/>
              <a:t>BAVC Preservation</a:t>
            </a:r>
          </a:p>
        </p:txBody>
      </p:sp>
      <p:sp>
        <p:nvSpPr>
          <p:cNvPr id="76" name="Shape 76"/>
          <p:cNvSpPr txBox="1">
            <a:spLocks noGrp="1"/>
          </p:cNvSpPr>
          <p:nvPr>
            <p:ph type="body" idx="1"/>
          </p:nvPr>
        </p:nvSpPr>
        <p:spPr>
          <a:xfrm>
            <a:off x="415600" y="1536633"/>
            <a:ext cx="11360800" cy="4555200"/>
          </a:xfrm>
          <a:prstGeom prst="rect">
            <a:avLst/>
          </a:prstGeom>
        </p:spPr>
        <p:txBody>
          <a:bodyPr lIns="121900" tIns="121900" rIns="121900" bIns="121900" anchor="t" anchorCtr="0">
            <a:noAutofit/>
          </a:bodyPr>
          <a:lstStyle/>
          <a:p>
            <a:pPr marL="694249" indent="-761981">
              <a:buClr>
                <a:srgbClr val="000000"/>
              </a:buClr>
              <a:buFont typeface="Arial"/>
              <a:buChar char="•"/>
            </a:pPr>
            <a:r>
              <a:rPr lang="en" sz="4800" b="1" dirty="0">
                <a:solidFill>
                  <a:srgbClr val="000000"/>
                </a:solidFill>
              </a:rPr>
              <a:t>Fully monitored transfers</a:t>
            </a:r>
          </a:p>
          <a:p>
            <a:pPr marL="694249" indent="-761981">
              <a:buClr>
                <a:srgbClr val="000000"/>
              </a:buClr>
              <a:buFont typeface="Arial"/>
              <a:buChar char="•"/>
            </a:pPr>
            <a:r>
              <a:rPr lang="en" sz="4800" b="1" dirty="0">
                <a:solidFill>
                  <a:srgbClr val="000000"/>
                </a:solidFill>
              </a:rPr>
              <a:t>Archivist staff members</a:t>
            </a:r>
          </a:p>
          <a:p>
            <a:pPr marL="694249" indent="-761981">
              <a:buClr>
                <a:srgbClr val="000000"/>
              </a:buClr>
              <a:buFont typeface="Arial"/>
              <a:buChar char="•"/>
            </a:pPr>
            <a:r>
              <a:rPr lang="en" sz="4800" b="1" dirty="0">
                <a:solidFill>
                  <a:srgbClr val="000000"/>
                </a:solidFill>
              </a:rPr>
              <a:t>Non Profit</a:t>
            </a:r>
          </a:p>
          <a:p>
            <a:pPr marL="694249" indent="-761981">
              <a:buClr>
                <a:srgbClr val="000000"/>
              </a:buClr>
              <a:buFont typeface="Arial"/>
              <a:buChar char="•"/>
            </a:pPr>
            <a:r>
              <a:rPr lang="en" sz="4800" b="1" dirty="0">
                <a:solidFill>
                  <a:srgbClr val="000000"/>
                </a:solidFill>
              </a:rPr>
              <a:t>23 Years of proven experience </a:t>
            </a:r>
          </a:p>
        </p:txBody>
      </p:sp>
    </p:spTree>
    <p:extLst>
      <p:ext uri="{BB962C8B-B14F-4D97-AF65-F5344CB8AC3E}">
        <p14:creationId xmlns:p14="http://schemas.microsoft.com/office/powerpoint/2010/main" val="24588978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rid">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aterial">
  <a:themeElements>
    <a:clrScheme name="Material">
      <a:dk1>
        <a:srgbClr val="4285F4"/>
      </a:dk1>
      <a:lt1>
        <a:srgbClr val="FFFFFF"/>
      </a:lt1>
      <a:dk2>
        <a:srgbClr val="424242"/>
      </a:dk2>
      <a:lt2>
        <a:srgbClr val="737373"/>
      </a:lt2>
      <a:accent1>
        <a:srgbClr val="0277BD"/>
      </a:accent1>
      <a:accent2>
        <a:srgbClr val="0F9D58"/>
      </a:accent2>
      <a:accent3>
        <a:srgbClr val="DB4437"/>
      </a:accent3>
      <a:accent4>
        <a:srgbClr val="FAFAFA"/>
      </a:accent4>
      <a:accent5>
        <a:srgbClr val="4FC3F7"/>
      </a:accent5>
      <a:accent6>
        <a:srgbClr val="F4B400"/>
      </a:accent6>
      <a:hlink>
        <a:srgbClr val="4FC3F7"/>
      </a:hlink>
      <a:folHlink>
        <a:srgbClr val="4FC3F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914</TotalTime>
  <Words>3242</Words>
  <Application>Microsoft Macintosh PowerPoint</Application>
  <PresentationFormat>Widescreen</PresentationFormat>
  <Paragraphs>565</Paragraphs>
  <Slides>73</Slides>
  <Notes>40</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73</vt:i4>
      </vt:variant>
    </vt:vector>
  </HeadingPairs>
  <TitlesOfParts>
    <vt:vector size="91" baseType="lpstr">
      <vt:lpstr>Arabic Typesetting</vt:lpstr>
      <vt:lpstr>Arial</vt:lpstr>
      <vt:lpstr>Calibri</vt:lpstr>
      <vt:lpstr>Calibri Light</vt:lpstr>
      <vt:lpstr>Edwardian Script ITC</vt:lpstr>
      <vt:lpstr>Franklin Gothic Medium</vt:lpstr>
      <vt:lpstr>Palatino Linotype</vt:lpstr>
      <vt:lpstr>Proxima Nova</vt:lpstr>
      <vt:lpstr>Roboto</vt:lpstr>
      <vt:lpstr>Times New Roman</vt:lpstr>
      <vt:lpstr>Verdana</vt:lpstr>
      <vt:lpstr>Wingdings</vt:lpstr>
      <vt:lpstr>Wingdings 2</vt:lpstr>
      <vt:lpstr>Office Theme</vt:lpstr>
      <vt:lpstr>Grid</vt:lpstr>
      <vt:lpstr>material</vt:lpstr>
      <vt:lpstr>spearmint</vt:lpstr>
      <vt:lpstr>1_Office Theme</vt:lpstr>
      <vt:lpstr>Strategies for Audiovisual Digitization Projects</vt:lpstr>
      <vt:lpstr>Background</vt:lpstr>
      <vt:lpstr>Background</vt:lpstr>
      <vt:lpstr>Agenda</vt:lpstr>
      <vt:lpstr>Agenda</vt:lpstr>
      <vt:lpstr>Agenda</vt:lpstr>
      <vt:lpstr>Bay Area Video Coalition  </vt:lpstr>
      <vt:lpstr>BAVC - A Bay Area Community Hub</vt:lpstr>
      <vt:lpstr>BAVC Preservation</vt:lpstr>
      <vt:lpstr>Who Is BAVC Preservation?</vt:lpstr>
      <vt:lpstr>Services We Provide</vt:lpstr>
      <vt:lpstr>PowerPoint Presentation</vt:lpstr>
      <vt:lpstr>Your Request for Proposal</vt:lpstr>
      <vt:lpstr>How To Help Your Vendor</vt:lpstr>
      <vt:lpstr>Helping You Over Hurdles</vt:lpstr>
      <vt:lpstr>BAVC Tools (Freeeeee!)</vt:lpstr>
      <vt:lpstr>Resources</vt:lpstr>
      <vt:lpstr>PowerPoint Presentation</vt:lpstr>
      <vt:lpstr>Film Scanning at  </vt:lpstr>
      <vt:lpstr>Formats</vt:lpstr>
      <vt:lpstr>Formats</vt:lpstr>
      <vt:lpstr>Workflow</vt:lpstr>
      <vt:lpstr>PowerPoint Presentation</vt:lpstr>
      <vt:lpstr>Equipment</vt:lpstr>
      <vt:lpstr>Equipment</vt:lpstr>
      <vt:lpstr>Equipment</vt:lpstr>
      <vt:lpstr>Equipment</vt:lpstr>
      <vt:lpstr>Equipment</vt:lpstr>
      <vt:lpstr>Equipment</vt:lpstr>
      <vt:lpstr>Equipment</vt:lpstr>
      <vt:lpstr>Post Production</vt:lpstr>
      <vt:lpstr>Post Production</vt:lpstr>
      <vt:lpstr>Post Production</vt:lpstr>
      <vt:lpstr>Audio &amp; Video</vt:lpstr>
      <vt:lpstr>Audio &amp; Video</vt:lpstr>
      <vt:lpstr> Checksums QC Derivatives Metadata Packaging and delivery </vt:lpstr>
      <vt:lpstr>Thanks!</vt:lpstr>
      <vt:lpstr>Memnon Archiving Services</vt:lpstr>
      <vt:lpstr>ABOUT MEMNON ARCHIVING SERVICES</vt:lpstr>
      <vt:lpstr>PowerPoint Presentation</vt:lpstr>
      <vt:lpstr>A WIDER GLOBAL NETWORK</vt:lpstr>
      <vt:lpstr>OUR EXPERIENCE: MEMNON’S TRACK RECORD</vt:lpstr>
      <vt:lpstr>MEMNON ARCHIVING SERVICES, BLOOMINGTON</vt:lpstr>
      <vt:lpstr>MEDIA DIGITIZATION AND PRESERVATION INITIATIVE   INDIANA UNIVERSITY</vt:lpstr>
      <vt:lpstr>MEMNON BLOOMINGTON FORMATS We currently digitize a range of formats and are constantly adding  new ones as the need arises from our customers. We can also  handle delicate or rare formats in collaboration with our partners at  MDPI.</vt:lpstr>
      <vt:lpstr>MEMNON’S CHOOSES THE RIGHT PROCESS FOR THE MEDIA</vt:lpstr>
      <vt:lpstr>OUR SERVICE FLOW &amp; TOOLSETS</vt:lpstr>
      <vt:lpstr>5 LEVEL QA/QC PROCESS</vt:lpstr>
      <vt:lpstr>WHAT DOES PARALLEL TRANSFER LOOK LIKE IN ACTION?</vt:lpstr>
      <vt:lpstr>WHAT DOES PARALLEL TRANSFER LOOK LIKE IN ACTION?</vt:lpstr>
      <vt:lpstr>WHAT DOES PARALLEL TRANSFER LOOK LIKE IN ACTION?</vt:lpstr>
      <vt:lpstr>THANK YOU</vt:lpstr>
      <vt:lpstr>PowerPoint Presentation</vt:lpstr>
      <vt:lpstr>PowerPoint Presentation</vt:lpstr>
      <vt:lpstr>Audio Preservation Services</vt:lpstr>
      <vt:lpstr>Audio Preservation Services: Digitization</vt:lpstr>
      <vt:lpstr>IRENE</vt:lpstr>
      <vt:lpstr>Magnetic Audio </vt:lpstr>
      <vt:lpstr>How to Approach NEDCC</vt:lpstr>
      <vt:lpstr>  Thank You!  broe@nedcc.org (978) 470-1010 @NEDCCInfo</vt:lpstr>
      <vt:lpstr>Moderated Discussion</vt:lpstr>
      <vt:lpstr>Moderated Discussion</vt:lpstr>
      <vt:lpstr>Moderated Discussion</vt:lpstr>
      <vt:lpstr>Moderated Discussion</vt:lpstr>
      <vt:lpstr>Moderated Discussion</vt:lpstr>
      <vt:lpstr>Moderated Discussion</vt:lpstr>
      <vt:lpstr>Moderated Discussion</vt:lpstr>
      <vt:lpstr>Moderated Discussion</vt:lpstr>
      <vt:lpstr>Moderated Discussion</vt:lpstr>
      <vt:lpstr>Moderated Discussion</vt:lpstr>
      <vt:lpstr>Moderated Discussion</vt:lpstr>
      <vt:lpstr>Moderated Discussion</vt:lpstr>
      <vt:lpstr>Strategies for Audiovisual Digitization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Pedro Gonzalez-Fernandez</dc:creator>
  <cp:lastModifiedBy>Kathlin Smith</cp:lastModifiedBy>
  <cp:revision>99</cp:revision>
  <dcterms:created xsi:type="dcterms:W3CDTF">2017-06-11T22:54:50Z</dcterms:created>
  <dcterms:modified xsi:type="dcterms:W3CDTF">2022-08-17T12:05:50Z</dcterms:modified>
</cp:coreProperties>
</file>