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81BEB4-C06C-4C1B-96AD-F443CF273C6A}">
  <a:tblStyle styleId="{6D81BEB4-C06C-4C1B-96AD-F443CF273C6A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9E6"/>
          </a:solidFill>
        </a:fill>
      </a:tcStyle>
    </a:wholeTbl>
    <a:band1H>
      <a:tcTxStyle/>
      <a:tcStyle>
        <a:tcBdr/>
        <a:fill>
          <a:solidFill>
            <a:srgbClr val="F6D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D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04" y="-5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»"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718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›"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–"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71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–"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7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Char char="–"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cxnSp>
        <p:nvCxnSpPr>
          <p:cNvPr id="8" name="Shape 8"/>
          <p:cNvCxnSpPr/>
          <p:nvPr/>
        </p:nvCxnSpPr>
        <p:spPr>
          <a:xfrm>
            <a:off x="347318" y="9750051"/>
            <a:ext cx="6066167" cy="0"/>
          </a:xfrm>
          <a:prstGeom prst="straightConnector1">
            <a:avLst/>
          </a:prstGeom>
          <a:noFill/>
          <a:ln w="9525" cap="flat" cmpd="sng">
            <a:solidFill>
              <a:srgbClr val="2C384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975254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700" cy="1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99" lvl="0" indent="-3941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21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22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24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25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700" cy="1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27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 sz="1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700" cy="1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r>
              <a:rPr lang="en-GB" dirty="0"/>
              <a:t>Webinar response survey </a:t>
            </a:r>
            <a:endParaRPr dirty="0"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700" cy="1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40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300" cy="4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700" cy="1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99" lvl="0" indent="-3941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endParaRPr sz="9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000" marR="0" lvl="0" indent="-394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Corbel"/>
              <a:buNone/>
            </a:pPr>
            <a:r>
              <a:rPr lang="en-GB"/>
              <a:t>Jisc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8</a:t>
            </a:fld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hdr" idx="3"/>
          </p:nvPr>
        </p:nvSpPr>
        <p:spPr>
          <a:xfrm>
            <a:off x="3467825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Title of presentation (Insert &gt; Header &amp; Footer &gt; Notes and Handouts &gt; Header &gt; Apply to all)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1028"/>
            <a:ext cx="5438140" cy="33507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e Bullets">
  <p:cSld name="Core Bulle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  <a:defRPr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15900" y="879475"/>
            <a:ext cx="87123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196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4114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–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4114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–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41147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–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Core Bullets">
  <p:cSld name="2-Col Core Bulle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  <a:defRPr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15900" y="879474"/>
            <a:ext cx="41037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»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›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824414" y="879475"/>
            <a:ext cx="41037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»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orbel"/>
              <a:buChar char="›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laceholder">
  <p:cSld name="No Placehol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  <a:defRPr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sp.jisc.ac.uk/irus-usa/" TargetMode="External"/><Relationship Id="rId4" Type="http://schemas.openxmlformats.org/officeDocument/2006/relationships/hyperlink" Target="mailto:guest@clir.org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IRUSsurve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DLF-Jisc Pilot Project webinar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23 March 2018</a:t>
            </a:r>
            <a:endParaRPr sz="180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725" y="1450500"/>
            <a:ext cx="5725350" cy="13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800" y="1727975"/>
            <a:ext cx="143827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IRUS-USA - Mozilla Firefo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IRUS-USA - Mozilla Firefo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What’s next for IRUS?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215900" y="879475"/>
            <a:ext cx="8712199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Visualisations - Tableau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COUNTER R5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Enhanced metadata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ORCIDs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Funder details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Pilot services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15900" y="879475"/>
            <a:ext cx="8712199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Welcome and introductions 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Overview of IRUS-USA pilot project and progress to date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/>
              <a:t>DLF Assessment Interest Group (DLF-AIG) connections and interests</a:t>
            </a: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Visualisations – Yearly Downloads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20</a:t>
            </a:fld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93" y="445294"/>
            <a:ext cx="6986414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Visualisations – Monthly Totals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93" y="445294"/>
            <a:ext cx="6986414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Visualisations – Downloads by Month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93" y="445294"/>
            <a:ext cx="6986414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Visualisations – Downloads by Country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93" y="445294"/>
            <a:ext cx="6986414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Visualisations – Yearly Trends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793" y="445294"/>
            <a:ext cx="6986414" cy="46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What’s next for IRUS?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215900" y="879475"/>
            <a:ext cx="8712199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Visualisations - Tableau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COUNTER R5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Enhanced metadata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ORCIDs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Funder details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Pilot services</a:t>
            </a: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IRUS?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15900" y="879474"/>
            <a:ext cx="4103700" cy="3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Data</a:t>
            </a:r>
            <a:endParaRPr/>
          </a:p>
          <a:p>
            <a:pPr marL="457200" lvl="0" indent="-411480" rtl="0">
              <a:spcBef>
                <a:spcPts val="1600"/>
              </a:spcBef>
              <a:spcAft>
                <a:spcPts val="0"/>
              </a:spcAft>
              <a:buSzPts val="2880"/>
              <a:buChar char="-"/>
            </a:pPr>
            <a:r>
              <a:rPr lang="en-GB"/>
              <a:t>COUNTER-conformant </a:t>
            </a:r>
            <a:endParaRPr/>
          </a:p>
          <a:p>
            <a:pPr marL="457200" lvl="0" indent="-411480" rtl="0">
              <a:spcBef>
                <a:spcPts val="0"/>
              </a:spcBef>
              <a:spcAft>
                <a:spcPts val="0"/>
              </a:spcAft>
              <a:buSzPts val="2880"/>
              <a:buChar char="-"/>
            </a:pPr>
            <a:r>
              <a:rPr lang="en-GB"/>
              <a:t>Consistent &amp; comparable</a:t>
            </a:r>
            <a:endParaRPr/>
          </a:p>
          <a:p>
            <a:pPr marL="457200" lvl="0" indent="-411480" rtl="0">
              <a:spcBef>
                <a:spcPts val="0"/>
              </a:spcBef>
              <a:spcAft>
                <a:spcPts val="0"/>
              </a:spcAft>
              <a:buSzPts val="2880"/>
              <a:buChar char="-"/>
            </a:pPr>
            <a:r>
              <a:rPr lang="en-GB"/>
              <a:t>Filtered to remove anomalies, robot and rogue usage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4824414" y="879475"/>
            <a:ext cx="4103700" cy="3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Service</a:t>
            </a:r>
            <a:endParaRPr/>
          </a:p>
          <a:p>
            <a:pPr marL="457200" lvl="0" indent="-411480" rtl="0">
              <a:spcBef>
                <a:spcPts val="1600"/>
              </a:spcBef>
              <a:spcAft>
                <a:spcPts val="0"/>
              </a:spcAft>
              <a:buSzPts val="2880"/>
              <a:buChar char="-"/>
            </a:pPr>
            <a:r>
              <a:rPr lang="en-GB"/>
              <a:t>Helps identify trends and patterns of usage </a:t>
            </a:r>
            <a:endParaRPr/>
          </a:p>
          <a:p>
            <a:pPr marL="457200" lvl="0" indent="-411480" rtl="0">
              <a:spcBef>
                <a:spcPts val="0"/>
              </a:spcBef>
              <a:spcAft>
                <a:spcPts val="0"/>
              </a:spcAft>
              <a:buSzPts val="2880"/>
              <a:buChar char="-"/>
            </a:pPr>
            <a:r>
              <a:rPr lang="en-GB"/>
              <a:t>Supports comparison &amp; benchmarking across organisations, nationally and internationally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Stakeholders &amp; selected use cases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315" name="Shape 315"/>
          <p:cNvGraphicFramePr/>
          <p:nvPr/>
        </p:nvGraphicFramePr>
        <p:xfrm>
          <a:off x="215900" y="879475"/>
          <a:ext cx="8597900" cy="4169189"/>
        </p:xfrm>
        <a:graphic>
          <a:graphicData uri="http://schemas.openxmlformats.org/drawingml/2006/table">
            <a:tbl>
              <a:tblPr firstRow="1" bandRow="1">
                <a:noFill/>
                <a:tableStyleId>{6D81BEB4-C06C-4C1B-96AD-F443CF273C6A}</a:tableStyleId>
              </a:tblPr>
              <a:tblGrid>
                <a:gridCol w="1752600"/>
                <a:gridCol w="1384300"/>
                <a:gridCol w="1371600"/>
                <a:gridCol w="1448050"/>
                <a:gridCol w="1320675"/>
                <a:gridCol w="1320675"/>
              </a:tblGrid>
              <a:tr h="70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 u="none" strike="noStrike" cap="none"/>
                        <a:t>Repository manager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Researcher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Funders and policy makers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Suppliers of related products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International initiatives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rbel"/>
                        <a:buNone/>
                      </a:pPr>
                      <a:r>
                        <a:rPr lang="en-GB" sz="1350"/>
                        <a:t>OA publishers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</a:tr>
              <a:tr h="3695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/>
                        <a:t>I want to…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000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000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</a:tr>
              <a:tr h="23248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Identify trends and patterns in usage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Report to management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Benchmark my IR performance against a national picture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Monitor usage and impact of my research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Report usage of my research to my funding body</a:t>
                      </a:r>
                      <a:endParaRPr/>
                    </a:p>
                    <a:p>
                      <a:pPr marL="285750" marR="0" lvl="0" indent="-2000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Monitor the transition to OA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Assess impact of new policies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Demonstrate impact of funded research</a:t>
                      </a:r>
                      <a:endParaRPr sz="1350"/>
                    </a:p>
                    <a:p>
                      <a:pPr marL="285750" marR="0" lvl="0" indent="-2000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Consume usage statistics for presentation in my product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Utilise Robots exclusion list as a basis for developing my stats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Interact with a national aggregator providing a single point of transfer for usage stats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•"/>
                      </a:pPr>
                      <a:r>
                        <a:rPr lang="en-GB" sz="1350"/>
                        <a:t>Collate and aggregate usage stats from various platforms</a:t>
                      </a:r>
                      <a:endParaRPr sz="1350"/>
                    </a:p>
                  </a:txBody>
                  <a:tcPr marL="91450" marR="91450" marT="45725" marB="45725"/>
                </a:tc>
              </a:tr>
              <a:tr h="36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Status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</a:tr>
              <a:tr h="36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Current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Current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Future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Current/future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Current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Future</a:t>
                      </a:r>
                      <a:endParaRPr sz="135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16" name="Shape 316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ftr" idx="11"/>
          </p:nvPr>
        </p:nvSpPr>
        <p:spPr>
          <a:xfrm>
            <a:off x="935039" y="4878356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/>
              <a:t>IRUS-USA Pilot Questions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15850" y="1063025"/>
            <a:ext cx="8712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Is there an appetite for a national or North American regional service like this among DLF’s membership? 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Are IRUS-UK use cases broadly applicable internationally?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Does the community see value in comparing statistics across US-based institutions? On an international basis? At “special” moments or in advocacy contexts like OA Week?</a:t>
            </a:r>
            <a:endParaRPr sz="2400"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/>
              <a:t>IRUS-USA Pilot Questions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215850" y="1241850"/>
            <a:ext cx="8712300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What barriers might exist to implementation/participation? Technically? In terms of demonstrating value to stakeholder communities? How could we do better?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What assessment methods could best determine the value of a service like IRUS-USA and contribute to its optimization?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https://jusp.jisc.ac.uk/irus-usa/</a:t>
            </a:r>
            <a:r>
              <a:rPr lang="en-GB"/>
              <a:t> 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2325750" y="3136300"/>
            <a:ext cx="44925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Login: </a:t>
            </a:r>
            <a:r>
              <a:rPr lang="en-GB" sz="2400" u="sng">
                <a:solidFill>
                  <a:schemeClr val="hlink"/>
                </a:solidFill>
                <a:hlinkClick r:id="rId4"/>
              </a:rPr>
              <a:t>guest@clir.org</a:t>
            </a: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Pw: statsRus</a:t>
            </a: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51061"/>
          <a:stretch/>
        </p:blipFill>
        <p:spPr>
          <a:xfrm>
            <a:off x="3171050" y="767225"/>
            <a:ext cx="2801899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/>
              <a:t>IRUS-USA Pilot Questions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215850" y="1290600"/>
            <a:ext cx="8712300" cy="29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Can we usefully align this work with DLF-AIG and wider DLF community projects and interests? (e.g. RAMP, AIG “Re-use,” and DLF Dashboard projects)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How might DLF and Jisc work together to make an IRUS-USA service sustainable?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/>
              <a:t>Your </a:t>
            </a: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Questions and Feedback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215900" y="879474"/>
            <a:ext cx="4103687" cy="385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3312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88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4824414" y="879475"/>
            <a:ext cx="4103686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3312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88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725" y="572700"/>
            <a:ext cx="4407799" cy="44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11700" y="1346400"/>
            <a:ext cx="8520600" cy="1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http://bit.ly/IRUSsurvey</a:t>
            </a:r>
            <a:r>
              <a:rPr lang="en-GB" dirty="0"/>
              <a:t>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info@diglib.org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help@jisc.ac.uk</a:t>
            </a:r>
            <a:r>
              <a:rPr lang="en-GB" dirty="0" smtClean="0"/>
              <a:t>: please mention IRUS in either the title or body of your email.</a:t>
            </a:r>
            <a:endParaRPr dirty="0"/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/>
              <a:t>IRUS-USA Pilot Partners</a:t>
            </a: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19750" y="901950"/>
            <a:ext cx="3860100" cy="3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University of Pittsburgh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Montana State University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Indiana University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University of Maryland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University of Houston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Cal Tech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University of Virginia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Swarthmore College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8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379850" y="1983500"/>
            <a:ext cx="38601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University of Michigan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Smithsonian Libraries</a:t>
            </a:r>
            <a:endParaRPr sz="2400"/>
          </a:p>
          <a:p>
            <a:pPr marL="216000" marR="0" lvl="0" indent="-155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400"/>
              <a:t>Johns Hopkins University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68" y="576263"/>
            <a:ext cx="3816872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32155" y="56234"/>
            <a:ext cx="8595946" cy="37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Institutional Repository Usage Statistics (IRUS)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15900" y="1099675"/>
            <a:ext cx="4219200" cy="3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 national aggregation service, enabling IRs to share/expose usage statistics  at the individual item level, based on a global standard – COUNTER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Collect raw download data from IRs for all item types within repositories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»"/>
            </a:pPr>
            <a:r>
              <a:rPr lang="en-GB"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Process those raw data into COUNTER-conformant statistics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288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824414" y="879475"/>
            <a:ext cx="4103686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3312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880"/>
              <a:buFont typeface="Corbel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r="62608"/>
          <a:stretch/>
        </p:blipFill>
        <p:spPr>
          <a:xfrm>
            <a:off x="5759575" y="1725913"/>
            <a:ext cx="2233374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r>
              <a:rPr lang="en-GB" sz="2800" b="1" i="0" u="none" strike="noStrike" cap="none">
                <a:solidFill>
                  <a:srgbClr val="B71A8B"/>
                </a:solidFill>
                <a:latin typeface="Corbel"/>
                <a:ea typeface="Corbel"/>
                <a:cs typeface="Corbel"/>
                <a:sym typeface="Corbel"/>
              </a:rPr>
              <a:t>How?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15900" y="879475"/>
            <a:ext cx="8712199" cy="385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Tracker Protocol 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Data ingest and processing: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QA processes</a:t>
            </a:r>
            <a:endParaRPr/>
          </a:p>
          <a:p>
            <a:pPr marL="216000" marR="0" lvl="0" indent="-216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»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Data access and presentation:	</a:t>
            </a:r>
            <a:endParaRPr/>
          </a:p>
          <a:p>
            <a:pPr marL="432000" marR="0" lvl="1" indent="-216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360"/>
              <a:buFont typeface="Corbel"/>
              <a:buChar char="›"/>
            </a:pPr>
            <a:r>
              <a:rPr lang="en-GB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Web, SUSHI, SUSHI Lite API</a:t>
            </a:r>
            <a:endParaRPr/>
          </a:p>
          <a:p>
            <a:pPr marL="216000" marR="0" lvl="0" indent="-264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accent1"/>
              </a:buClr>
              <a:buSzPts val="3360"/>
              <a:buFont typeface="Corbel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 b="0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1A8B"/>
              </a:buClr>
              <a:buSzPts val="2800"/>
              <a:buFont typeface="Corbel"/>
              <a:buNone/>
            </a:pPr>
            <a:endParaRPr sz="2800" b="1" i="0" u="none" strike="noStrike" cap="none">
              <a:solidFill>
                <a:srgbClr val="B71A8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215901" y="4872778"/>
            <a:ext cx="719138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0" u="none" strike="noStrike" cap="none">
                <a:solidFill>
                  <a:srgbClr val="9BA7A8"/>
                </a:solidFill>
                <a:latin typeface="Corbel"/>
                <a:ea typeface="Corbel"/>
                <a:cs typeface="Corbel"/>
                <a:sym typeface="Corbel"/>
              </a:rPr>
              <a:t>05/02/2018</a:t>
            </a:r>
            <a:endParaRPr sz="950" b="1" i="0" u="none" strike="noStrike" cap="none">
              <a:solidFill>
                <a:srgbClr val="9BA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5100" y="-2381"/>
            <a:ext cx="6070599" cy="504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IRUS-USA - Mozilla Firef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3" y="0"/>
            <a:ext cx="81839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Macintosh PowerPoint</Application>
  <PresentationFormat>On-screen Show (16:9)</PresentationFormat>
  <Paragraphs>193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Simple Light</vt:lpstr>
      <vt:lpstr>PowerPoint Presentation</vt:lpstr>
      <vt:lpstr>PowerPoint Presentation</vt:lpstr>
      <vt:lpstr>https://jusp.jisc.ac.uk/irus-usa/ </vt:lpstr>
      <vt:lpstr>IRUS-USA Pilot Partners</vt:lpstr>
      <vt:lpstr>PowerPoint Presentation</vt:lpstr>
      <vt:lpstr>Institutional Repository Usage Statistics (IRUS)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 for IRUS?</vt:lpstr>
      <vt:lpstr>Visualisations – Yearly Downloads</vt:lpstr>
      <vt:lpstr>Visualisations – Monthly Totals</vt:lpstr>
      <vt:lpstr>Visualisations – Downloads by Month</vt:lpstr>
      <vt:lpstr>Visualisations – Downloads by Country</vt:lpstr>
      <vt:lpstr>Visualisations – Yearly Trends</vt:lpstr>
      <vt:lpstr>What’s next for IRUS?</vt:lpstr>
      <vt:lpstr>Why IRUS?</vt:lpstr>
      <vt:lpstr>Stakeholders &amp; selected use cases</vt:lpstr>
      <vt:lpstr>IRUS-USA Pilot Questions</vt:lpstr>
      <vt:lpstr>IRUS-USA Pilot Questions</vt:lpstr>
      <vt:lpstr>IRUS-USA Pilot Questions</vt:lpstr>
      <vt:lpstr>Your Questions and Feedback</vt:lpstr>
      <vt:lpstr>http://bit.ly/IRUSsurvey  info@diglib.org help@jisc.ac.uk: please mention IRUS in either the title or body of your email.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Katherine Kim</cp:lastModifiedBy>
  <cp:revision>2</cp:revision>
  <dcterms:modified xsi:type="dcterms:W3CDTF">2018-03-23T16:56:36Z</dcterms:modified>
</cp:coreProperties>
</file>